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09" r:id="rId1"/>
  </p:sldMasterIdLst>
  <p:notesMasterIdLst>
    <p:notesMasterId r:id="rId22"/>
  </p:notesMasterIdLst>
  <p:sldIdLst>
    <p:sldId id="306" r:id="rId2"/>
    <p:sldId id="307" r:id="rId3"/>
    <p:sldId id="339" r:id="rId4"/>
    <p:sldId id="352" r:id="rId5"/>
    <p:sldId id="310" r:id="rId6"/>
    <p:sldId id="311" r:id="rId7"/>
    <p:sldId id="340" r:id="rId8"/>
    <p:sldId id="347" r:id="rId9"/>
    <p:sldId id="351" r:id="rId10"/>
    <p:sldId id="357" r:id="rId11"/>
    <p:sldId id="362" r:id="rId12"/>
    <p:sldId id="359" r:id="rId13"/>
    <p:sldId id="361" r:id="rId14"/>
    <p:sldId id="332" r:id="rId15"/>
    <p:sldId id="333" r:id="rId16"/>
    <p:sldId id="334" r:id="rId17"/>
    <p:sldId id="335" r:id="rId18"/>
    <p:sldId id="349" r:id="rId19"/>
    <p:sldId id="350" r:id="rId20"/>
    <p:sldId id="358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00"/>
    <a:srgbClr val="990099"/>
    <a:srgbClr val="CC3300"/>
    <a:srgbClr val="FF3300"/>
    <a:srgbClr val="99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 autoAdjust="0"/>
    <p:restoredTop sz="86430" autoAdjust="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14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66"/>
    </p:cViewPr>
  </p:sorterViewPr>
  <p:notesViewPr>
    <p:cSldViewPr>
      <p:cViewPr varScale="1">
        <p:scale>
          <a:sx n="37" d="100"/>
          <a:sy n="37" d="100"/>
        </p:scale>
        <p:origin x="-1470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A5855E-B113-40F0-9337-C3AFE01B44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1923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26B49-25A6-47A9-8CEB-00F58E7ACCA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26B49-25A6-47A9-8CEB-00F58E7ACCA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E9D3F83-4791-4A4C-83B7-10F5AFF17F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1026A3-50E2-4A1D-B236-D14B2CAEA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FBB2AE-7050-41A0-A7D7-C63DC1E42B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3BD091-1E2C-4AD7-B681-CBCFE97EFF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78953F-43E0-4F49-8346-2D1B02BC4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D12E25-DCE2-49B9-9094-C82C8911DE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3F336-CDE9-43CE-8B0A-3ECD9CA889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C89A97-2F70-4F66-AB00-A66588E5C6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BD00D83-8444-4DDB-8A02-B4CF4F7DB1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465D7A-7A1C-4C02-918A-F1C4BA38DC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45DCD5-8EFE-47BC-AE1B-63C5F3DFD7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7C9B81F-C347-4BEF-BFDF-29C42F48304A}" type="datetimeFigureOut">
              <a:rPr lang="en-US" smtClean="0"/>
              <a:pPr/>
              <a:t>12/8/2013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hyperlink" Target="file:///O:\Fonts.rar" TargetMode="External"/><Relationship Id="rId3" Type="http://schemas.openxmlformats.org/officeDocument/2006/relationships/slide" Target="slide8.xml"/><Relationship Id="rId7" Type="http://schemas.openxmlformats.org/officeDocument/2006/relationships/slide" Target="slide17.xml"/><Relationship Id="rId12" Type="http://schemas.openxmlformats.org/officeDocument/2006/relationships/slide" Target="slide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11" Type="http://schemas.openxmlformats.org/officeDocument/2006/relationships/slide" Target="slide14.xml"/><Relationship Id="rId5" Type="http://schemas.openxmlformats.org/officeDocument/2006/relationships/slide" Target="slide15.xml"/><Relationship Id="rId10" Type="http://schemas.openxmlformats.org/officeDocument/2006/relationships/slide" Target="slide7.xml"/><Relationship Id="rId4" Type="http://schemas.openxmlformats.org/officeDocument/2006/relationships/slide" Target="slide6.xml"/><Relationship Id="rId9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4.jpe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" y="1060325"/>
            <a:ext cx="6323828" cy="5454302"/>
          </a:xfrm>
          <a:prstGeom prst="rect">
            <a:avLst/>
          </a:prstGeom>
        </p:spPr>
      </p:pic>
      <p:sp>
        <p:nvSpPr>
          <p:cNvPr id="12" name="Rounded Rectangle 11">
            <a:hlinkClick r:id="rId3" action="ppaction://hlinksldjump"/>
          </p:cNvPr>
          <p:cNvSpPr/>
          <p:nvPr/>
        </p:nvSpPr>
        <p:spPr>
          <a:xfrm>
            <a:off x="6618516" y="384399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মূল আলোচনা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8" name="Rounded Rectangle 7">
            <a:hlinkClick r:id="rId4" action="ppaction://hlinksldjump"/>
          </p:cNvPr>
          <p:cNvSpPr/>
          <p:nvPr/>
        </p:nvSpPr>
        <p:spPr>
          <a:xfrm>
            <a:off x="6618516" y="2997588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প্রথম কাজ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6618516" y="470682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দলীয় কাজ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6618516" y="512767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 মূল্যায়ন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1" name="Rounded Rectangle 10">
            <a:hlinkClick r:id="rId7" action="ppaction://hlinksldjump"/>
          </p:cNvPr>
          <p:cNvSpPr/>
          <p:nvPr/>
        </p:nvSpPr>
        <p:spPr>
          <a:xfrm>
            <a:off x="6618516" y="5576668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বাড়ীর কাজ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3" name="Rounded Rectangle 12">
            <a:hlinkClick r:id="" action="ppaction://noaction"/>
          </p:cNvPr>
          <p:cNvSpPr/>
          <p:nvPr/>
        </p:nvSpPr>
        <p:spPr>
          <a:xfrm>
            <a:off x="6618516" y="600808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ধন্যবাদ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4" name="Rounded Rectangle 13">
            <a:hlinkClick r:id="rId8" action="ppaction://hlinksldjump"/>
          </p:cNvPr>
          <p:cNvSpPr/>
          <p:nvPr/>
        </p:nvSpPr>
        <p:spPr>
          <a:xfrm>
            <a:off x="6618516" y="2562664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শিখনফল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810000" y="152400"/>
            <a:ext cx="2209800" cy="735048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সূচিপত্র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6" name="Rounded Rectangle 15">
            <a:hlinkClick r:id="rId9" action="ppaction://hlinksldjump"/>
          </p:cNvPr>
          <p:cNvSpPr/>
          <p:nvPr/>
        </p:nvSpPr>
        <p:spPr>
          <a:xfrm>
            <a:off x="6632584" y="169281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পরিচিতি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0" name="Rounded Rectangle 19">
            <a:hlinkClick r:id="rId10" action="ppaction://hlinksldjump"/>
          </p:cNvPr>
          <p:cNvSpPr/>
          <p:nvPr/>
        </p:nvSpPr>
        <p:spPr>
          <a:xfrm>
            <a:off x="6608308" y="341728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 ঘোষনা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1" name="Rounded Rectangle 20">
            <a:hlinkClick r:id="rId11" action="ppaction://hlinksldjump"/>
          </p:cNvPr>
          <p:cNvSpPr/>
          <p:nvPr/>
        </p:nvSpPr>
        <p:spPr>
          <a:xfrm>
            <a:off x="6615332" y="427775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একক কাজ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5" name="Rounded Rectangle 24">
            <a:hlinkClick r:id="rId12" action="ppaction://hlinksldjump"/>
          </p:cNvPr>
          <p:cNvSpPr/>
          <p:nvPr/>
        </p:nvSpPr>
        <p:spPr>
          <a:xfrm>
            <a:off x="6629400" y="212774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প্রেষণা দান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6" name="Rounded Rectangle 25">
            <a:hlinkClick r:id="rId9" action="ppaction://hlinksldjump"/>
          </p:cNvPr>
          <p:cNvSpPr/>
          <p:nvPr/>
        </p:nvSpPr>
        <p:spPr>
          <a:xfrm>
            <a:off x="6629400" y="124147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শুভেচ্ছা বিনিময়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7" name="TextBox 16">
            <a:hlinkClick r:id="rId13" action="ppaction://hlinkfile"/>
          </p:cNvPr>
          <p:cNvSpPr txBox="1"/>
          <p:nvPr/>
        </p:nvSpPr>
        <p:spPr>
          <a:xfrm>
            <a:off x="0" y="5854978"/>
            <a:ext cx="61722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If Font Problem Please install this font :</a:t>
            </a:r>
          </a:p>
          <a:p>
            <a:r>
              <a:rPr lang="en-US" sz="2000" b="1" dirty="0" smtClean="0">
                <a:solidFill>
                  <a:srgbClr val="FF0000"/>
                </a:solidFill>
              </a:rPr>
              <a:t> SolaimanLipi,  NikoshBAN,  Times New Roman 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353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500"/>
                            </p:stCondLst>
                            <p:childTnLst>
                              <p:par>
                                <p:cTn id="10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1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000"/>
                            </p:stCondLst>
                            <p:childTnLst>
                              <p:par>
                                <p:cTn id="13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0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6500"/>
                            </p:stCondLst>
                            <p:childTnLst>
                              <p:par>
                                <p:cTn id="14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  <p:bldP spid="8" grpId="0" build="p" animBg="1"/>
      <p:bldP spid="9" grpId="0" build="p" animBg="1"/>
      <p:bldP spid="10" grpId="0" build="p" animBg="1"/>
      <p:bldP spid="11" grpId="0" build="p" animBg="1"/>
      <p:bldP spid="13" grpId="0" build="p" animBg="1"/>
      <p:bldP spid="14" grpId="0" build="p" animBg="1"/>
      <p:bldP spid="15" grpId="0" animBg="1"/>
      <p:bldP spid="16" grpId="0" build="p" animBg="1"/>
      <p:bldP spid="20" grpId="0" build="p" animBg="1"/>
      <p:bldP spid="21" grpId="0" build="p" animBg="1"/>
      <p:bldP spid="25" grpId="0" build="p" animBg="1"/>
      <p:bldP spid="26" grpId="0" build="p" animBg="1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11"/>
          <p:cNvSpPr>
            <a:spLocks noChangeArrowheads="1" noChangeShapeType="1" noTextEdit="1"/>
          </p:cNvSpPr>
          <p:nvPr/>
        </p:nvSpPr>
        <p:spPr bwMode="auto">
          <a:xfrm>
            <a:off x="3124200" y="262596"/>
            <a:ext cx="4419600" cy="7096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bn-BD" sz="3600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SolaimanLipi"/>
                <a:cs typeface="SolaimanLipi"/>
              </a:rPr>
              <a:t>সবাইকে শুভেচ্ছা </a:t>
            </a:r>
            <a:endParaRPr lang="en-US" sz="3600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latin typeface="SolaimanLipi"/>
              <a:cs typeface="SolaimanLipi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450820"/>
            <a:ext cx="5562600" cy="2564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853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1073150" y="1339850"/>
            <a:ext cx="2438400" cy="488950"/>
          </a:xfrm>
          <a:prstGeom prst="roundRect">
            <a:avLst>
              <a:gd name="adj" fmla="val 500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defTabSz="1300163" eaLnBrk="1" hangingPunct="1"/>
            <a:endParaRPr lang="en-US" sz="2600">
              <a:latin typeface="Arial" charset="0"/>
              <a:cs typeface="Arial" charset="0"/>
            </a:endParaRPr>
          </a:p>
        </p:txBody>
      </p:sp>
      <p:sp>
        <p:nvSpPr>
          <p:cNvPr id="5" name="Content Placeholder 10"/>
          <p:cNvSpPr txBox="1">
            <a:spLocks/>
          </p:cNvSpPr>
          <p:nvPr/>
        </p:nvSpPr>
        <p:spPr>
          <a:xfrm>
            <a:off x="161925" y="1301750"/>
            <a:ext cx="4316413" cy="4995863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20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শিক্ষক পরিচিতি</a:t>
            </a:r>
            <a:endParaRPr lang="en-US" sz="3200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5676900" y="1339850"/>
            <a:ext cx="2438400" cy="488950"/>
          </a:xfrm>
          <a:prstGeom prst="roundRect">
            <a:avLst>
              <a:gd name="adj" fmla="val 500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defTabSz="1300163" eaLnBrk="1" hangingPunct="1"/>
            <a:endParaRPr lang="en-US" sz="2600">
              <a:latin typeface="Arial" charset="0"/>
              <a:cs typeface="Arial" charset="0"/>
            </a:endParaRPr>
          </a:p>
        </p:txBody>
      </p:sp>
      <p:sp>
        <p:nvSpPr>
          <p:cNvPr id="7" name="Content Placeholder 12"/>
          <p:cNvSpPr txBox="1">
            <a:spLocks/>
          </p:cNvSpPr>
          <p:nvPr/>
        </p:nvSpPr>
        <p:spPr>
          <a:xfrm>
            <a:off x="4657725" y="1304925"/>
            <a:ext cx="4318000" cy="4995863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/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2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 পরিচিতি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600" b="1" dirty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শ্রেণীঃ </a:t>
            </a:r>
            <a:r>
              <a:rPr lang="bn-BD" sz="3600" b="1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নবম (ভোকেশনাল)</a:t>
            </a:r>
            <a:endParaRPr lang="bn-BD" sz="3600" b="1" dirty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200" b="1" dirty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বিষয়ঃ </a:t>
            </a:r>
            <a:r>
              <a:rPr lang="bn-BD" sz="2800" b="1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কম্পিউটার ও </a:t>
            </a:r>
            <a:r>
              <a:rPr lang="en-US" sz="2800" b="1" dirty="0" err="1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তথ্য</a:t>
            </a:r>
            <a:r>
              <a:rPr lang="en-US" sz="2800" b="1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b="1" dirty="0" err="1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প্রযুক্তি</a:t>
            </a:r>
            <a:r>
              <a:rPr lang="bn-BD" sz="2800" b="1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-১</a:t>
            </a:r>
            <a:endParaRPr lang="bn-BD" sz="3200" b="1" dirty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600" b="1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অধ্যায়ঃ ০৩ (প্রথম পত্র)</a:t>
            </a:r>
            <a:endParaRPr lang="bn-BD" sz="3600" b="1" dirty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bn-BD" sz="2000" b="1" dirty="0">
              <a:ln/>
              <a:solidFill>
                <a:srgbClr val="FF0000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bn-BD" sz="3200" b="1" dirty="0">
              <a:ln/>
              <a:solidFill>
                <a:srgbClr val="FF0000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4400" b="1" dirty="0" smtClean="0">
                <a:ln/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কম্পিউটার মেমোরি</a:t>
            </a:r>
            <a:endParaRPr lang="bn-BD" sz="4400" b="1" dirty="0">
              <a:ln/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8" name="Title 7"/>
          <p:cNvSpPr txBox="1">
            <a:spLocks/>
          </p:cNvSpPr>
          <p:nvPr/>
        </p:nvSpPr>
        <p:spPr>
          <a:xfrm>
            <a:off x="4648200" y="228600"/>
            <a:ext cx="2927350" cy="592138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n-BD" sz="5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+mj-ea"/>
                <a:cs typeface="SolaimanLipi" pitchFamily="65" charset="0"/>
              </a:rPr>
              <a:t>পরিচিতি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+mj-ea"/>
              <a:cs typeface="SolaimanLipi" pitchFamily="65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3810000"/>
            <a:ext cx="35814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bn-BD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মোঃ </a:t>
            </a:r>
            <a:r>
              <a:rPr lang="bn-BD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সেলিম বাদল</a:t>
            </a:r>
            <a:endParaRPr lang="bn-BD" sz="3200" dirty="0"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algn="r">
              <a:defRPr/>
            </a:pPr>
            <a:r>
              <a:rPr lang="bn-BD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ট্রেড ইন্সট্রাক্টর : কম্পিউটার ও তথ্য প্রযুক্তি</a:t>
            </a:r>
            <a:endParaRPr lang="bn-BD" sz="2000" dirty="0"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algn="r">
              <a:defRPr/>
            </a:pPr>
            <a:r>
              <a:rPr lang="bn-BD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নারুচী স্কুল এন্ড কলেজ</a:t>
            </a:r>
          </a:p>
          <a:p>
            <a:pPr algn="r">
              <a:defRPr/>
            </a:pPr>
            <a:r>
              <a:rPr lang="bn-BD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হেমনগর, গোপালপুর, টাঙ্গাইল</a:t>
            </a:r>
            <a:endParaRPr lang="bn-BD" sz="2000" dirty="0"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algn="r">
              <a:defRPr/>
            </a:pP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E-mail: </a:t>
            </a:r>
            <a:r>
              <a:rPr 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salim_badal@yahoo.com</a:t>
            </a:r>
            <a:endParaRPr lang="bn-BD" sz="16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r">
              <a:defRPr/>
            </a:pPr>
            <a:r>
              <a:rPr 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salimbadal@gmail.com</a:t>
            </a:r>
            <a:endParaRPr lang="en-US" sz="16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Vrinda" charset="0"/>
            </a:endParaRPr>
          </a:p>
          <a:p>
            <a:pPr algn="r">
              <a:defRPr/>
            </a:pP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Mob   : </a:t>
            </a:r>
            <a:r>
              <a:rPr 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01715372494,  01911271864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865080" y="3916680"/>
            <a:ext cx="3733800" cy="731520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bn-BD" sz="40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পাঠের বিষয়বস্তু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120900"/>
            <a:ext cx="1447800" cy="144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animBg="1"/>
      <p:bldP spid="5" grpId="0" build="p" animBg="1"/>
      <p:bldP spid="6" grpId="0" uiExpand="1" animBg="1"/>
      <p:bldP spid="7" grpId="0" uiExpand="1" build="p" animBg="1"/>
      <p:bldP spid="8" grpId="0"/>
      <p:bldP spid="9" grpId="0" uiExpan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95800" y="228600"/>
            <a:ext cx="419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প্রেষণা দান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32" y="2895600"/>
            <a:ext cx="5122868" cy="38539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065" y="927006"/>
            <a:ext cx="5138535" cy="31877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346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90172" y="1295400"/>
            <a:ext cx="7162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এই পাঠ শেষে শিক্ষার্থীরা-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auto">
          <a:xfrm>
            <a:off x="381000" y="2362200"/>
            <a:ext cx="846512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anose="05020102010507070707" pitchFamily="18" charset="2"/>
              <a:buChar char=""/>
              <a:defRPr/>
            </a:pPr>
            <a:r>
              <a:rPr lang="bn-BD" sz="3600" b="1" spc="-150" dirty="0">
                <a:ln w="28575"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spc="-150" dirty="0" smtClean="0">
                <a:ln w="28575"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কম্পিউটার </a:t>
            </a:r>
            <a:r>
              <a:rPr lang="en-US" sz="3600" b="1" spc="-150" dirty="0" smtClean="0">
                <a:ln w="28575"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spc="-150" dirty="0" smtClean="0">
                <a:ln w="28575"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মেমোরি কী বলতে পারবে।</a:t>
            </a:r>
            <a:endParaRPr lang="en-US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anose="05020102010507070707" pitchFamily="18" charset="2"/>
              <a:buChar char=""/>
              <a:defRPr/>
            </a:pPr>
            <a:r>
              <a:rPr lang="bn-BD" sz="3600" b="1" spc="-150" dirty="0" smtClean="0">
                <a:ln w="28575"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কম্পিউটারের বিভিন্ন প্রকার মেমোরি বর্ণনা করতে পারবে।</a:t>
            </a:r>
            <a:endParaRPr lang="en-US" sz="36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anose="05020102010507070707" pitchFamily="18" charset="2"/>
              <a:buChar char=""/>
              <a:defRPr/>
            </a:pPr>
            <a:r>
              <a:rPr lang="bn-BD" sz="3600" b="1" spc="-150" dirty="0">
                <a:ln w="28575"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spc="-150" dirty="0" smtClean="0">
                <a:ln w="28575"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প্রাইমারি মেমোরি ও সেকেন্ডারি</a:t>
            </a: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মেমোরির  মধ্যে পার্থক্য নির্ণয় করতে পারবে।</a:t>
            </a:r>
            <a:endParaRPr lang="en-US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419600" y="42204"/>
            <a:ext cx="3733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শিখনফল 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129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57400" y="228600"/>
            <a:ext cx="4495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olaimanLipi" pitchFamily="65" charset="0"/>
                <a:ea typeface="+mj-ea"/>
                <a:cs typeface="SolaimanLipi" pitchFamily="65" charset="0"/>
              </a:rPr>
              <a:t>ছবি গুলি দেখ</a:t>
            </a:r>
            <a:endParaRPr kumimoji="0" lang="en-US" sz="4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olaimanLipi" pitchFamily="65" charset="0"/>
              <a:ea typeface="+mj-ea"/>
              <a:cs typeface="SolaimanLipi" pitchFamily="65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358140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566" y="2943639"/>
            <a:ext cx="4294267" cy="3304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007" y="914400"/>
            <a:ext cx="2661393" cy="23502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89532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0" y="228600"/>
            <a:ext cx="4495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SolaimanLipi" pitchFamily="65" charset="0"/>
                <a:ea typeface="+mj-ea"/>
                <a:cs typeface="SolaimanLipi" pitchFamily="65" charset="0"/>
              </a:rPr>
              <a:t>ছবি গুলি দেখ</a:t>
            </a:r>
            <a:endParaRPr kumimoji="0" lang="en-US" sz="4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SolaimanLipi" pitchFamily="65" charset="0"/>
              <a:ea typeface="+mj-ea"/>
              <a:cs typeface="SolaimanLipi" pitchFamily="65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65" y="914400"/>
            <a:ext cx="418207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243" y="2987121"/>
            <a:ext cx="4099157" cy="318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914400"/>
            <a:ext cx="4191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2895601"/>
            <a:ext cx="4114800" cy="3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914400"/>
            <a:ext cx="4191000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89532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7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7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6688" y="4191000"/>
            <a:ext cx="8783637" cy="16619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n-BD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আমাদের আজকের </a:t>
            </a:r>
            <a:r>
              <a:rPr lang="bn-BD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আলোচনা :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>
              <a:defRPr/>
            </a:pPr>
            <a:r>
              <a:rPr lang="bn-BD" sz="5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কম্পিউটারের মেমোরি</a:t>
            </a:r>
            <a:endParaRPr lang="en-US" sz="54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" y="508000"/>
            <a:ext cx="29337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6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</a:t>
            </a:r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ঘোষনা</a:t>
            </a:r>
            <a:endParaRPr 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4450" y="1219200"/>
            <a:ext cx="8718550" cy="5791200"/>
          </a:xfrm>
        </p:spPr>
        <p:txBody>
          <a:bodyPr numCol="1">
            <a:normAutofit fontScale="85000" lnSpcReduction="10000"/>
          </a:bodyPr>
          <a:lstStyle/>
          <a:p>
            <a:pPr marL="365760" indent="-283464" algn="just" eaLnBrk="1" fontAlgn="auto" hangingPunct="1">
              <a:spcAft>
                <a:spcPts val="0"/>
              </a:spcAft>
              <a:buNone/>
              <a:defRPr/>
            </a:pPr>
            <a:r>
              <a:rPr lang="bn-BD" sz="51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 ইংরেজি </a:t>
            </a:r>
            <a:r>
              <a:rPr lang="bn-BD" sz="51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SolaimanLipi" pitchFamily="2" charset="0"/>
              </a:rPr>
              <a:t>(</a:t>
            </a:r>
            <a:r>
              <a:rPr lang="en-US" sz="51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Memory)</a:t>
            </a:r>
            <a:r>
              <a:rPr lang="bn-BD" sz="51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51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শব্দের অর্থ হলো স্মৃতিশক্তি। অর্থাৎ যে শক্তির দ্বারা কোন তথ্য ধরে রাখা যায়। কম্পিউটারের এই স্মৃতিশক্তি হলো-এমন একটি ডিভাইস, যার ভিতরে তথ্য ধরে রাখা যায় এবং প্রয়োজনীয় মুহুর্তে সেখান থেকে তথ্য সংগ্রহ করে ব্যবহার করা যায়। কম্পিউটারে মেমোরি হিসাবে ব্যবহৃত হয়- র‌্যাম, রম, হার্ডডিস্ক, সিডি, ডিভিডি, সেমিকন্ডাক্টার ভিত্তিক ইলেকট্রনিক ডিভাইস ইত্যাদি।</a:t>
            </a:r>
            <a:endParaRPr lang="bn-BD" sz="5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SolaimanLipi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6106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কম্পিউটার মেমোরি কী :</a:t>
            </a:r>
            <a:endParaRPr lang="en-US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olaimanLipi" pitchFamily="2" charset="0"/>
              <a:cs typeface="SolaimanLipi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62000" y="67270"/>
            <a:ext cx="7391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 মেমোরির প্রকারভেদ : 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95250" y="1568450"/>
            <a:ext cx="8991600" cy="5060950"/>
          </a:xfrm>
          <a:prstGeom prst="rect">
            <a:avLst/>
          </a:prstGeom>
        </p:spPr>
        <p:txBody>
          <a:bodyPr/>
          <a:lstStyle/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3338" y="1019628"/>
            <a:ext cx="9029700" cy="581025"/>
            <a:chOff x="21" y="633"/>
            <a:chExt cx="5688" cy="366"/>
          </a:xfrm>
        </p:grpSpPr>
        <p:pic>
          <p:nvPicPr>
            <p:cNvPr id="25" name="Picture 17" descr="cubo_rosso_architetto_fr_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" y="648"/>
              <a:ext cx="576" cy="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AutoShape 18"/>
            <p:cNvSpPr>
              <a:spLocks noChangeArrowheads="1"/>
            </p:cNvSpPr>
            <p:nvPr/>
          </p:nvSpPr>
          <p:spPr bwMode="auto">
            <a:xfrm>
              <a:off x="489" y="660"/>
              <a:ext cx="5220" cy="32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1418" tIns="45710" rIns="91418" bIns="45710" anchor="ctr"/>
            <a:lstStyle/>
            <a:p>
              <a:pPr algn="ctr"/>
              <a:endParaRPr lang="en-US" sz="1800" b="1">
                <a:solidFill>
                  <a:schemeClr val="accent2"/>
                </a:solidFill>
                <a:latin typeface="SolaimanLipi" pitchFamily="65" charset="0"/>
                <a:cs typeface="SolaimanLipi" pitchFamily="65" charset="0"/>
              </a:endParaRPr>
            </a:p>
          </p:txBody>
        </p:sp>
        <p:sp>
          <p:nvSpPr>
            <p:cNvPr id="27" name="Text Box 19"/>
            <p:cNvSpPr txBox="1">
              <a:spLocks noChangeArrowheads="1"/>
            </p:cNvSpPr>
            <p:nvPr/>
          </p:nvSpPr>
          <p:spPr bwMode="auto">
            <a:xfrm>
              <a:off x="552" y="633"/>
              <a:ext cx="5145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8" tIns="45710" rIns="91418" bIns="45710">
              <a:spAutoFit/>
            </a:bodyPr>
            <a:lstStyle/>
            <a:p>
              <a:pPr algn="just">
                <a:spcBef>
                  <a:spcPct val="20000"/>
                </a:spcBef>
              </a:pPr>
              <a:r>
                <a:rPr lang="en-US" sz="3100" dirty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bn-BD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কম্পিউটার</a:t>
              </a:r>
              <a:r>
                <a:rPr lang="en-US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bn-BD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মেমোরিকে প্রধানত</a:t>
              </a:r>
              <a:r>
                <a:rPr lang="en-US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bn-BD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দুইটি</a:t>
              </a:r>
              <a:r>
                <a:rPr lang="en-US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2800" kern="0" dirty="0" err="1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ভাগে</a:t>
              </a:r>
              <a:r>
                <a:rPr lang="en-US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2800" kern="0" dirty="0" err="1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ভাগ</a:t>
              </a:r>
              <a:r>
                <a:rPr lang="en-US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2800" kern="0" dirty="0" err="1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করা</a:t>
              </a:r>
              <a:r>
                <a:rPr lang="en-US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bn-BD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হয়েছে</a:t>
              </a:r>
              <a:r>
                <a:rPr lang="en-US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।</a:t>
              </a:r>
              <a:r>
                <a:rPr lang="bn-BD" sz="2800" kern="0" dirty="0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2800" kern="0" dirty="0" err="1" smtClean="0">
                  <a:solidFill>
                    <a:srgbClr val="003399"/>
                  </a:solidFill>
                  <a:latin typeface="SolaimanLipi" pitchFamily="65" charset="0"/>
                  <a:cs typeface="SolaimanLipi" pitchFamily="65" charset="0"/>
                </a:rPr>
                <a:t>যথা</a:t>
              </a:r>
              <a:endParaRPr lang="bn-BD" sz="3100" dirty="0">
                <a:solidFill>
                  <a:srgbClr val="A50021"/>
                </a:solidFill>
                <a:latin typeface="SolaimanLipi" pitchFamily="65" charset="0"/>
                <a:cs typeface="SolaimanLipi" pitchFamily="65" charset="0"/>
              </a:endParaRPr>
            </a:p>
          </p:txBody>
        </p:sp>
      </p:grpSp>
      <p:grpSp>
        <p:nvGrpSpPr>
          <p:cNvPr id="4" name="Group 49"/>
          <p:cNvGrpSpPr>
            <a:grpSpLocks/>
          </p:cNvGrpSpPr>
          <p:nvPr/>
        </p:nvGrpSpPr>
        <p:grpSpPr bwMode="auto">
          <a:xfrm>
            <a:off x="1600200" y="2514600"/>
            <a:ext cx="5791200" cy="538163"/>
            <a:chOff x="1008" y="1008"/>
            <a:chExt cx="3648" cy="339"/>
          </a:xfrm>
        </p:grpSpPr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1008" y="1008"/>
              <a:ext cx="1824" cy="336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 rot="10800000" flipV="1">
              <a:off x="2832" y="1011"/>
              <a:ext cx="1824" cy="336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AutoShape 3"/>
          <p:cNvSpPr>
            <a:spLocks noChangeArrowheads="1"/>
          </p:cNvSpPr>
          <p:nvPr/>
        </p:nvSpPr>
        <p:spPr bwMode="auto">
          <a:xfrm>
            <a:off x="3505200" y="1981200"/>
            <a:ext cx="1981200" cy="533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496300"/>
              </a:gs>
              <a:gs pos="50000">
                <a:srgbClr val="9ED600"/>
              </a:gs>
              <a:gs pos="100000">
                <a:srgbClr val="496300"/>
              </a:gs>
            </a:gsLst>
            <a:lin ang="5400000" scaled="1"/>
          </a:gradFill>
          <a:ln w="28575">
            <a:solidFill>
              <a:srgbClr val="759E00"/>
            </a:solidFill>
            <a:round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 dirty="0" smtClean="0">
                <a:latin typeface="SolaimanLipi" pitchFamily="65" charset="0"/>
                <a:cs typeface="SolaimanLipi" pitchFamily="65" charset="0"/>
              </a:rPr>
              <a:t>মেমোরি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3" name="AutoShape 4"/>
          <p:cNvSpPr>
            <a:spLocks noChangeArrowheads="1"/>
          </p:cNvSpPr>
          <p:nvPr/>
        </p:nvSpPr>
        <p:spPr bwMode="auto">
          <a:xfrm>
            <a:off x="533400" y="3048000"/>
            <a:ext cx="3352800" cy="5921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 dirty="0" smtClean="0">
                <a:latin typeface="SolaimanLipi" pitchFamily="65" charset="0"/>
                <a:cs typeface="SolaimanLipi" pitchFamily="65" charset="0"/>
              </a:rPr>
              <a:t>প্রধান বা প্রাইমারি মেমোরি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5" name="AutoShape 6"/>
          <p:cNvSpPr>
            <a:spLocks noChangeArrowheads="1"/>
          </p:cNvSpPr>
          <p:nvPr/>
        </p:nvSpPr>
        <p:spPr bwMode="auto">
          <a:xfrm>
            <a:off x="4648200" y="3054350"/>
            <a:ext cx="3657600" cy="592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 dirty="0" smtClean="0">
                <a:latin typeface="SolaimanLipi" pitchFamily="65" charset="0"/>
                <a:cs typeface="SolaimanLipi" pitchFamily="65" charset="0"/>
              </a:rPr>
              <a:t>সহায়ক বা সেকেন্ডারি মেমোরি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16" name="Picture 15" descr="250px-AKAT-1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486400" y="4000406"/>
            <a:ext cx="2247806" cy="217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micro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87698" y="3761159"/>
            <a:ext cx="2536502" cy="142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6" descr="HYBRID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219200" y="4981449"/>
            <a:ext cx="2619828" cy="73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250px-AKAT-1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5410200" y="4038600"/>
            <a:ext cx="2577128" cy="205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micro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533400" y="3913559"/>
            <a:ext cx="3429000" cy="18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micro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533400" y="3913559"/>
            <a:ext cx="3429000" cy="18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6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2" grpId="0" animBg="1"/>
      <p:bldP spid="33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096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n-BD" b="1" dirty="0" smtClean="0">
                <a:solidFill>
                  <a:srgbClr val="C00000"/>
                </a:solidFill>
                <a:latin typeface="SolaimanLipi" pitchFamily="2" charset="0"/>
                <a:cs typeface="SolaimanLipi" pitchFamily="2" charset="0"/>
              </a:rPr>
              <a:t>প্রাইমারি ও সেকেন্ডারি মেমোরির মধ্যে পার্থক্যঃ</a:t>
            </a:r>
            <a:endParaRPr lang="en-US" b="1" dirty="0">
              <a:solidFill>
                <a:srgbClr val="C00000"/>
              </a:solidFill>
              <a:latin typeface="SolaimanLipi" pitchFamily="2" charset="0"/>
              <a:cs typeface="SolaimanLipi" pitchFamily="2" charset="0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381000" y="990601"/>
          <a:ext cx="838200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267200"/>
              </a:tblGrid>
              <a:tr h="539858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SolaimanLipi" pitchFamily="2" charset="0"/>
                          <a:cs typeface="SolaimanLipi" pitchFamily="2" charset="0"/>
                        </a:rPr>
                        <a:t>প্রধান / প্রাইমারি</a:t>
                      </a:r>
                      <a:r>
                        <a:rPr lang="bn-BD" sz="3200" baseline="0" dirty="0" smtClean="0">
                          <a:latin typeface="SolaimanLipi" pitchFamily="2" charset="0"/>
                          <a:cs typeface="SolaimanLipi" pitchFamily="2" charset="0"/>
                        </a:rPr>
                        <a:t> মেমোরি</a:t>
                      </a:r>
                      <a:endParaRPr lang="en-US" sz="3200" dirty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b="0" dirty="0" smtClean="0">
                          <a:latin typeface="SolaimanLipi" pitchFamily="2" charset="0"/>
                          <a:cs typeface="SolaimanLipi" pitchFamily="2" charset="0"/>
                        </a:rPr>
                        <a:t>সহায়ক / সেকেন্ডারি মেমোরি</a:t>
                      </a:r>
                      <a:endParaRPr lang="en-US" sz="3200" b="0" dirty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/>
                </a:tc>
              </a:tr>
              <a:tr h="487679"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lang="bn-BD" sz="2000" b="1" dirty="0" smtClean="0">
                          <a:latin typeface="SolaimanLipi" pitchFamily="2" charset="0"/>
                          <a:cs typeface="SolaimanLipi" pitchFamily="2" charset="0"/>
                        </a:rPr>
                        <a:t> এ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মেমোরি ব্যবস্থা কেন্দ্রিয় প্রক্রিয়াকরণ অংশের </a:t>
                      </a:r>
                    </a:p>
                    <a:p>
                      <a:pPr algn="l">
                        <a:buFont typeface="Wingdings" pitchFamily="2" charset="2"/>
                        <a:buNone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  সাথে সরাসরি সংযুক্ত থাকে।</a:t>
                      </a:r>
                      <a:endParaRPr lang="en-US" sz="2000" b="1" dirty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lang="bn-BD" sz="2000" b="1" dirty="0" smtClean="0">
                          <a:latin typeface="SolaimanLipi" pitchFamily="2" charset="0"/>
                          <a:cs typeface="SolaimanLipi" pitchFamily="2" charset="0"/>
                        </a:rPr>
                        <a:t> এ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মেমোরি ব্যবস্থা কেন্দ্রিয় প্রক্রিয়াকরণ অংশের </a:t>
                      </a:r>
                    </a:p>
                    <a:p>
                      <a:pPr algn="l">
                        <a:buFont typeface="Wingdings" pitchFamily="2" charset="2"/>
                        <a:buNone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  সাথে সরাসরি সংযুক্ত থাকে না।</a:t>
                      </a:r>
                      <a:endParaRPr lang="bn-BD" sz="2000" b="1" dirty="0" smtClean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53512"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lang="bn-BD" sz="2000" b="1" dirty="0" smtClean="0">
                          <a:latin typeface="SolaimanLipi" pitchFamily="2" charset="0"/>
                          <a:cs typeface="SolaimanLipi" pitchFamily="2" charset="0"/>
                        </a:rPr>
                        <a:t> সিপিইউ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সংগে সরাসরি সংযুক্ত থাকায় এতে   </a:t>
                      </a:r>
                    </a:p>
                    <a:p>
                      <a:pPr algn="l">
                        <a:buFont typeface="Wingdings" pitchFamily="2" charset="2"/>
                        <a:buNone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  পঠন / লিখনের গতি দ্রুত হয়।</a:t>
                      </a:r>
                      <a:endParaRPr lang="en-US" sz="2000" b="1" dirty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lang="bn-BD" sz="2000" b="1" dirty="0" smtClean="0">
                          <a:latin typeface="SolaimanLipi" pitchFamily="2" charset="0"/>
                          <a:cs typeface="SolaimanLipi" pitchFamily="2" charset="0"/>
                        </a:rPr>
                        <a:t> সিপিইউ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সংগে সরাসরি সংযুক্ত না থাকায় এতে  </a:t>
                      </a:r>
                    </a:p>
                    <a:p>
                      <a:pPr algn="l">
                        <a:buFont typeface="Wingdings" pitchFamily="2" charset="2"/>
                        <a:buNone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 পঠন / লিখনের গতি ধীর হয়।</a:t>
                      </a:r>
                      <a:endParaRPr lang="en-US" sz="2000" b="1" dirty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53512"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lang="bn-BD" sz="2000" b="1" dirty="0" smtClean="0">
                          <a:latin typeface="SolaimanLipi" pitchFamily="2" charset="0"/>
                          <a:cs typeface="SolaimanLipi" pitchFamily="2" charset="0"/>
                        </a:rPr>
                        <a:t> প্রধান মেমোরি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উদ্বয়ী অর্থাৎ বিদ্যুৎ প্রবাহ বন্ধ </a:t>
                      </a:r>
                    </a:p>
                    <a:p>
                      <a:pPr algn="l">
                        <a:buFont typeface="Wingdings" pitchFamily="2" charset="2"/>
                        <a:buNone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  করলে সংরক্ষিত উপাত্ত তথ্য মুছে যায়।</a:t>
                      </a:r>
                      <a:endParaRPr lang="en-US" sz="2000" b="1" dirty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lang="bn-BD" sz="2000" b="1" dirty="0" smtClean="0">
                          <a:latin typeface="SolaimanLipi" pitchFamily="2" charset="0"/>
                          <a:cs typeface="SolaimanLipi" pitchFamily="2" charset="0"/>
                        </a:rPr>
                        <a:t> সেকেন্ডারি মেমোরি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অনুদ্বয়ী অর্থাৎ বিদ্যুৎ প্রবাহ বন্ধ </a:t>
                      </a:r>
                    </a:p>
                    <a:p>
                      <a:pPr algn="l">
                        <a:buFont typeface="Wingdings" pitchFamily="2" charset="2"/>
                        <a:buNone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  করলে এতে সংরক্ষিত উপাত্ত তথ্য মুছে যায় না।</a:t>
                      </a:r>
                      <a:endParaRPr lang="en-US" sz="2000" b="1" dirty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535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bn-BD" sz="2000" b="1" dirty="0" smtClean="0">
                          <a:latin typeface="SolaimanLipi" pitchFamily="2" charset="0"/>
                          <a:cs typeface="SolaimanLipi" pitchFamily="2" charset="0"/>
                        </a:rPr>
                        <a:t> প্রধান মেমোরিতে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(</a:t>
                      </a:r>
                      <a:r>
                        <a:rPr lang="en-US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ROM) 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ফার্মওয়্যার সংরক্ষিত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  থাকে।</a:t>
                      </a:r>
                      <a:endParaRPr lang="en-US" sz="2000" b="1" dirty="0" smtClean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সেকেন্ডারি মেমোরিতে ফার্মওয়্যার সংরক্ষিত থাকে না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  তবে অপারেটিং সিস্টেম, ডাটা ফাইল সঞ্চিত থাকে।</a:t>
                      </a:r>
                      <a:endParaRPr lang="en-US" sz="2000" b="1" dirty="0" smtClean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lang="bn-BD" sz="2000" b="1" dirty="0" smtClean="0">
                          <a:latin typeface="SolaimanLipi" pitchFamily="2" charset="0"/>
                          <a:cs typeface="SolaimanLipi" pitchFamily="2" charset="0"/>
                        </a:rPr>
                        <a:t> প্রধান মেমোরিকে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প্রাথমিক বা অভ্যন্তরীণ </a:t>
                      </a:r>
                    </a:p>
                    <a:p>
                      <a:pPr algn="l">
                        <a:buFont typeface="Wingdings" pitchFamily="2" charset="2"/>
                        <a:buNone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  মেমারিও বলা হয়।</a:t>
                      </a:r>
                      <a:endParaRPr lang="en-US" sz="2000" b="1" dirty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lang="bn-BD" sz="2000" b="1" dirty="0" smtClean="0">
                          <a:latin typeface="SolaimanLipi" pitchFamily="2" charset="0"/>
                          <a:cs typeface="SolaimanLipi" pitchFamily="2" charset="0"/>
                        </a:rPr>
                        <a:t> সেকেন্ডারি মেমোরিকে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সহায়ক বা অনাভ্যন্তরীণ </a:t>
                      </a:r>
                    </a:p>
                    <a:p>
                      <a:pPr algn="l">
                        <a:buFont typeface="Wingdings" pitchFamily="2" charset="2"/>
                        <a:buNone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  মেমারিও বলা হয়।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53512"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lang="bn-BD" sz="2000" b="1" dirty="0" smtClean="0">
                          <a:latin typeface="SolaimanLipi" pitchFamily="2" charset="0"/>
                          <a:cs typeface="SolaimanLipi" pitchFamily="2" charset="0"/>
                        </a:rPr>
                        <a:t> অর্ধপরিবাহী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মেমোরি, চৌম্বক কোর মেমোরি, পাতলা পর্দা মেমোরি ইত্যাদি হল প্রধান মেমোরি।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Wingdings" pitchFamily="2" charset="2"/>
                        <a:buChar char="§"/>
                      </a:pPr>
                      <a:r>
                        <a:rPr lang="bn-BD" sz="2000" b="1" dirty="0" smtClean="0">
                          <a:latin typeface="SolaimanLipi" pitchFamily="2" charset="0"/>
                          <a:cs typeface="SolaimanLipi" pitchFamily="2" charset="0"/>
                        </a:rPr>
                        <a:t> চৌম্বক</a:t>
                      </a: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টেপ, চৌম্বক ডোলক, হার্ডডিস্ক, ফ্লপিডিস্ক,  </a:t>
                      </a:r>
                    </a:p>
                    <a:p>
                      <a:pPr algn="l">
                        <a:buFont typeface="Wingdings" pitchFamily="2" charset="2"/>
                        <a:buNone/>
                      </a:pPr>
                      <a:r>
                        <a:rPr lang="bn-BD" sz="2000" b="1" baseline="0" dirty="0" smtClean="0">
                          <a:latin typeface="SolaimanLipi" pitchFamily="2" charset="0"/>
                          <a:cs typeface="SolaimanLipi" pitchFamily="2" charset="0"/>
                        </a:rPr>
                        <a:t> কম্পাক্ট ডিস্ক, পাঞ্চ কার্ড ইত্যাদি হল সহায়ক মেমোরি।</a:t>
                      </a:r>
                      <a:endParaRPr lang="en-US" sz="2000" b="1" dirty="0">
                        <a:latin typeface="SolaimanLipi" pitchFamily="2" charset="0"/>
                        <a:cs typeface="SolaimanLipi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95250" y="838200"/>
            <a:ext cx="8991600" cy="990600"/>
          </a:xfrm>
          <a:prstGeom prst="rect">
            <a:avLst/>
          </a:prstGeom>
        </p:spPr>
        <p:txBody>
          <a:bodyPr/>
          <a:lstStyle/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কার্যপ্রণালীর</a:t>
            </a:r>
            <a:r>
              <a:rPr kumimoji="0" lang="bn-BD" sz="3200" b="0" i="0" u="none" strike="noStrike" kern="0" cap="none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মূলনীতির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উপর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ভিত্তি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করে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kumimoji="0" lang="bn-BD" sz="3200" b="0" i="0" u="none" strike="noStrike" kern="0" cap="none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মেমোরিকে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তিন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টি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ভাগে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ভাগ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করা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হয়েছে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।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যথা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ঃ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3338" y="76200"/>
            <a:ext cx="9029700" cy="581025"/>
            <a:chOff x="21" y="633"/>
            <a:chExt cx="5688" cy="366"/>
          </a:xfrm>
        </p:grpSpPr>
        <p:pic>
          <p:nvPicPr>
            <p:cNvPr id="25" name="Picture 17" descr="cubo_rosso_architetto_fr_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" y="648"/>
              <a:ext cx="576" cy="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AutoShape 18"/>
            <p:cNvSpPr>
              <a:spLocks noChangeArrowheads="1"/>
            </p:cNvSpPr>
            <p:nvPr/>
          </p:nvSpPr>
          <p:spPr bwMode="auto">
            <a:xfrm>
              <a:off x="489" y="660"/>
              <a:ext cx="5220" cy="32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1418" tIns="45710" rIns="91418" bIns="45710" anchor="ctr"/>
            <a:lstStyle/>
            <a:p>
              <a:pPr algn="ctr"/>
              <a:endParaRPr lang="en-US" sz="1800" b="1">
                <a:solidFill>
                  <a:schemeClr val="accent2"/>
                </a:solidFill>
                <a:latin typeface="SolaimanLipi" pitchFamily="65" charset="0"/>
                <a:cs typeface="SolaimanLipi" pitchFamily="65" charset="0"/>
              </a:endParaRPr>
            </a:p>
          </p:txBody>
        </p:sp>
        <p:sp>
          <p:nvSpPr>
            <p:cNvPr id="27" name="Text Box 19"/>
            <p:cNvSpPr txBox="1">
              <a:spLocks noChangeArrowheads="1"/>
            </p:cNvSpPr>
            <p:nvPr/>
          </p:nvSpPr>
          <p:spPr bwMode="auto">
            <a:xfrm>
              <a:off x="552" y="633"/>
              <a:ext cx="514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8" tIns="45710" rIns="91418" bIns="45710">
              <a:spAutoFit/>
            </a:bodyPr>
            <a:lstStyle/>
            <a:p>
              <a:pPr algn="just">
                <a:spcBef>
                  <a:spcPct val="20000"/>
                </a:spcBef>
              </a:pPr>
              <a:r>
                <a:rPr lang="en-US" sz="3100" dirty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bn-BD" sz="3100" dirty="0" smtClean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মেমোরির শ্রেণীবিভাগঃ</a:t>
              </a:r>
              <a:endParaRPr lang="bn-BD" sz="3100" dirty="0">
                <a:solidFill>
                  <a:srgbClr val="A50021"/>
                </a:solidFill>
                <a:latin typeface="SolaimanLipi" pitchFamily="65" charset="0"/>
                <a:cs typeface="SolaimanLipi" pitchFamily="65" charset="0"/>
              </a:endParaRPr>
            </a:p>
          </p:txBody>
        </p:sp>
      </p:grpSp>
      <p:sp>
        <p:nvSpPr>
          <p:cNvPr id="33" name="AutoShape 4"/>
          <p:cNvSpPr>
            <a:spLocks noChangeArrowheads="1"/>
          </p:cNvSpPr>
          <p:nvPr/>
        </p:nvSpPr>
        <p:spPr bwMode="auto">
          <a:xfrm>
            <a:off x="152400" y="1922463"/>
            <a:ext cx="2438400" cy="5921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2800" dirty="0" smtClean="0">
                <a:latin typeface="SolaimanLipi" pitchFamily="65" charset="0"/>
                <a:cs typeface="SolaimanLipi" pitchFamily="65" charset="0"/>
              </a:rPr>
              <a:t>১.লিখন/পঠন মেমোরি</a:t>
            </a:r>
            <a:endParaRPr lang="en-US" sz="28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4" name="AutoShape 5"/>
          <p:cNvSpPr>
            <a:spLocks noChangeArrowheads="1"/>
          </p:cNvSpPr>
          <p:nvPr/>
        </p:nvSpPr>
        <p:spPr bwMode="auto">
          <a:xfrm>
            <a:off x="2667000" y="1922462"/>
            <a:ext cx="2667000" cy="592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2800" dirty="0" smtClean="0">
                <a:latin typeface="SolaimanLipi" pitchFamily="65" charset="0"/>
                <a:cs typeface="SolaimanLipi" pitchFamily="65" charset="0"/>
              </a:rPr>
              <a:t>২.শুধুমাত্র</a:t>
            </a:r>
            <a:r>
              <a:rPr lang="bn-BD" sz="32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bn-BD" sz="2800" dirty="0" smtClean="0">
                <a:latin typeface="SolaimanLipi" pitchFamily="65" charset="0"/>
                <a:cs typeface="SolaimanLipi" pitchFamily="65" charset="0"/>
              </a:rPr>
              <a:t>লিখন মেমোরি</a:t>
            </a:r>
            <a:endParaRPr lang="en-US" sz="28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5" name="AutoShape 6"/>
          <p:cNvSpPr>
            <a:spLocks noChangeArrowheads="1"/>
          </p:cNvSpPr>
          <p:nvPr/>
        </p:nvSpPr>
        <p:spPr bwMode="auto">
          <a:xfrm>
            <a:off x="5410200" y="1922462"/>
            <a:ext cx="3581400" cy="592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2800" dirty="0" smtClean="0">
                <a:latin typeface="SolaimanLipi" pitchFamily="65" charset="0"/>
                <a:cs typeface="SolaimanLipi" pitchFamily="65" charset="0"/>
              </a:rPr>
              <a:t>৩.কনটেন্ট</a:t>
            </a:r>
            <a:r>
              <a:rPr lang="bn-BD" sz="32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bn-BD" sz="2800" dirty="0" smtClean="0">
                <a:latin typeface="SolaimanLipi" pitchFamily="65" charset="0"/>
                <a:cs typeface="SolaimanLipi" pitchFamily="65" charset="0"/>
              </a:rPr>
              <a:t>এ্যাড্রেসেবল মেমোরি</a:t>
            </a:r>
            <a:endParaRPr lang="en-US" sz="28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76200" y="2590800"/>
            <a:ext cx="8991600" cy="990600"/>
          </a:xfrm>
          <a:prstGeom prst="rect">
            <a:avLst/>
          </a:prstGeom>
        </p:spPr>
        <p:txBody>
          <a:bodyPr/>
          <a:lstStyle/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নির্মাণ</a:t>
            </a:r>
            <a:r>
              <a:rPr kumimoji="0" lang="bn-BD" sz="3200" b="0" i="0" u="none" strike="noStrike" kern="0" cap="none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কৌশলের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উপর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ভিত্তি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করে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kumimoji="0" lang="bn-BD" sz="3200" b="0" i="0" u="none" strike="noStrike" kern="0" cap="none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মেমোরিকে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দুটি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ভাগে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ভাগ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করা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হয়েছে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।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যথা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ঃ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1600200" y="3675063"/>
            <a:ext cx="2743200" cy="5921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 dirty="0" smtClean="0">
                <a:latin typeface="SolaimanLipi" pitchFamily="65" charset="0"/>
                <a:cs typeface="SolaimanLipi" pitchFamily="65" charset="0"/>
              </a:rPr>
              <a:t>১.বাইপোলার মেমোরি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auto">
          <a:xfrm>
            <a:off x="4572000" y="3675063"/>
            <a:ext cx="3048000" cy="5921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 dirty="0" smtClean="0">
                <a:latin typeface="SolaimanLipi" pitchFamily="65" charset="0"/>
                <a:cs typeface="SolaimanLipi" pitchFamily="65" charset="0"/>
              </a:rPr>
              <a:t>২.ইউনিপোলার মেমোরি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76200" y="4343400"/>
            <a:ext cx="8991600" cy="990600"/>
          </a:xfrm>
          <a:prstGeom prst="rect">
            <a:avLst/>
          </a:prstGeom>
        </p:spPr>
        <p:txBody>
          <a:bodyPr/>
          <a:lstStyle/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bn-BD" sz="3200" kern="0" dirty="0" smtClean="0">
                <a:solidFill>
                  <a:srgbClr val="003399"/>
                </a:solidFill>
                <a:latin typeface="SolaimanLipi" pitchFamily="65" charset="0"/>
                <a:cs typeface="SolaimanLipi" pitchFamily="65" charset="0"/>
              </a:rPr>
              <a:t>মাইক্রোপ্রসেসরের সাথে সংযোগের</a:t>
            </a:r>
            <a:r>
              <a:rPr kumimoji="0" lang="bn-BD" sz="3200" b="0" i="0" u="none" strike="noStrike" kern="0" cap="none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উপর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ভিত্তি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করে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kumimoji="0" lang="bn-BD" sz="3200" b="0" i="0" u="none" strike="noStrike" kern="0" cap="none" spc="0" normalizeH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মেমোরিকে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দুটি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ভাগে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ভাগ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করা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হয়েছে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।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যথা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ঃ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4" name="AutoShape 4"/>
          <p:cNvSpPr>
            <a:spLocks noChangeArrowheads="1"/>
          </p:cNvSpPr>
          <p:nvPr/>
        </p:nvSpPr>
        <p:spPr bwMode="auto">
          <a:xfrm>
            <a:off x="533400" y="5486400"/>
            <a:ext cx="3733800" cy="5921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 dirty="0" smtClean="0">
                <a:latin typeface="SolaimanLipi" pitchFamily="65" charset="0"/>
                <a:cs typeface="SolaimanLipi" pitchFamily="65" charset="0"/>
              </a:rPr>
              <a:t>১.প্রধান বা অভ্যন্তরীন মেমোরি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8" name="AutoShape 4"/>
          <p:cNvSpPr>
            <a:spLocks noChangeArrowheads="1"/>
          </p:cNvSpPr>
          <p:nvPr/>
        </p:nvSpPr>
        <p:spPr bwMode="auto">
          <a:xfrm>
            <a:off x="4572000" y="5503863"/>
            <a:ext cx="4114800" cy="5921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 dirty="0" smtClean="0">
                <a:latin typeface="SolaimanLipi" pitchFamily="65" charset="0"/>
                <a:cs typeface="SolaimanLipi" pitchFamily="65" charset="0"/>
              </a:rPr>
              <a:t>২. সহায়ক বা অনাভ্যন্তরীন মেমোরি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21" grpId="0" animBg="1"/>
      <p:bldP spid="22" grpId="0" animBg="1"/>
      <p:bldP spid="24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1" name="AutoShape 7"/>
          <p:cNvSpPr>
            <a:spLocks noChangeArrowheads="1"/>
          </p:cNvSpPr>
          <p:nvPr/>
        </p:nvSpPr>
        <p:spPr bwMode="auto">
          <a:xfrm>
            <a:off x="413884" y="1268643"/>
            <a:ext cx="652916" cy="698500"/>
          </a:xfrm>
          <a:custGeom>
            <a:avLst/>
            <a:gdLst>
              <a:gd name="T0" fmla="*/ 582216 w 21600"/>
              <a:gd name="T1" fmla="*/ 0 h 21600"/>
              <a:gd name="T2" fmla="*/ 0 w 21600"/>
              <a:gd name="T3" fmla="*/ 349250 h 21600"/>
              <a:gd name="T4" fmla="*/ 582216 w 21600"/>
              <a:gd name="T5" fmla="*/ 698500 h 21600"/>
              <a:gd name="T6" fmla="*/ 776288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592" name="AutoShape 8"/>
          <p:cNvSpPr>
            <a:spLocks noChangeArrowheads="1"/>
          </p:cNvSpPr>
          <p:nvPr/>
        </p:nvSpPr>
        <p:spPr bwMode="auto">
          <a:xfrm>
            <a:off x="413884" y="2043573"/>
            <a:ext cx="652916" cy="698500"/>
          </a:xfrm>
          <a:custGeom>
            <a:avLst/>
            <a:gdLst>
              <a:gd name="T0" fmla="*/ 582216 w 21600"/>
              <a:gd name="T1" fmla="*/ 0 h 21600"/>
              <a:gd name="T2" fmla="*/ 0 w 21600"/>
              <a:gd name="T3" fmla="*/ 349250 h 21600"/>
              <a:gd name="T4" fmla="*/ 582216 w 21600"/>
              <a:gd name="T5" fmla="*/ 698500 h 21600"/>
              <a:gd name="T6" fmla="*/ 776288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593" name="AutoShape 9"/>
          <p:cNvSpPr>
            <a:spLocks noChangeArrowheads="1"/>
          </p:cNvSpPr>
          <p:nvPr/>
        </p:nvSpPr>
        <p:spPr bwMode="auto">
          <a:xfrm>
            <a:off x="413884" y="2830745"/>
            <a:ext cx="652916" cy="698500"/>
          </a:xfrm>
          <a:custGeom>
            <a:avLst/>
            <a:gdLst>
              <a:gd name="T0" fmla="*/ 582216 w 21600"/>
              <a:gd name="T1" fmla="*/ 0 h 21600"/>
              <a:gd name="T2" fmla="*/ 0 w 21600"/>
              <a:gd name="T3" fmla="*/ 349250 h 21600"/>
              <a:gd name="T4" fmla="*/ 582216 w 21600"/>
              <a:gd name="T5" fmla="*/ 698500 h 21600"/>
              <a:gd name="T6" fmla="*/ 776288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594" name="AutoShape 10"/>
          <p:cNvSpPr>
            <a:spLocks noChangeArrowheads="1"/>
          </p:cNvSpPr>
          <p:nvPr/>
        </p:nvSpPr>
        <p:spPr bwMode="auto">
          <a:xfrm>
            <a:off x="413884" y="3632204"/>
            <a:ext cx="652916" cy="698500"/>
          </a:xfrm>
          <a:custGeom>
            <a:avLst/>
            <a:gdLst>
              <a:gd name="T0" fmla="*/ 582216 w 21600"/>
              <a:gd name="T1" fmla="*/ 0 h 21600"/>
              <a:gd name="T2" fmla="*/ 0 w 21600"/>
              <a:gd name="T3" fmla="*/ 349250 h 21600"/>
              <a:gd name="T4" fmla="*/ 582216 w 21600"/>
              <a:gd name="T5" fmla="*/ 698500 h 21600"/>
              <a:gd name="T6" fmla="*/ 776288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598" name="Text Box 14"/>
          <p:cNvSpPr txBox="1">
            <a:spLocks noChangeArrowheads="1"/>
          </p:cNvSpPr>
          <p:nvPr/>
        </p:nvSpPr>
        <p:spPr bwMode="auto">
          <a:xfrm>
            <a:off x="1218381" y="1290868"/>
            <a:ext cx="7239001" cy="584755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bn-BD" sz="3200" dirty="0" smtClean="0">
                <a:latin typeface="SolaimanLipi" pitchFamily="65" charset="0"/>
                <a:cs typeface="SolaimanLipi" pitchFamily="65" charset="0"/>
              </a:rPr>
              <a:t>পরির্বতন যোগ্য মেমোরি</a:t>
            </a:r>
            <a:r>
              <a:rPr lang="en-US" sz="3200" dirty="0" smtClean="0">
                <a:latin typeface="SolaimanLipi" pitchFamily="65" charset="0"/>
                <a:cs typeface="SolaimanLipi" pitchFamily="65" charset="0"/>
              </a:rPr>
              <a:t> (Erasable memory) </a:t>
            </a:r>
            <a:endParaRPr lang="en-US" sz="32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599" name="Text Box 15"/>
          <p:cNvSpPr txBox="1">
            <a:spLocks noChangeArrowheads="1"/>
          </p:cNvSpPr>
          <p:nvPr/>
        </p:nvSpPr>
        <p:spPr bwMode="auto">
          <a:xfrm>
            <a:off x="1218381" y="2078498"/>
            <a:ext cx="7239001" cy="646311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bn-BD" sz="3200" dirty="0" smtClean="0">
                <a:latin typeface="SolaimanLipi" pitchFamily="65" charset="0"/>
                <a:cs typeface="SolaimanLipi" pitchFamily="65" charset="0"/>
              </a:rPr>
              <a:t>অপরিবর্তনীয় মেমোরি</a:t>
            </a:r>
            <a:r>
              <a:rPr lang="en-US" sz="3200" dirty="0" smtClean="0">
                <a:latin typeface="SolaimanLipi" pitchFamily="65" charset="0"/>
                <a:cs typeface="SolaimanLipi" pitchFamily="65" charset="0"/>
              </a:rPr>
              <a:t> (Non-Erasable Memory)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600" name="Text Box 16"/>
          <p:cNvSpPr txBox="1">
            <a:spLocks noChangeArrowheads="1"/>
          </p:cNvSpPr>
          <p:nvPr/>
        </p:nvSpPr>
        <p:spPr bwMode="auto">
          <a:xfrm>
            <a:off x="1218382" y="2883132"/>
            <a:ext cx="7239000" cy="584755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bn-BD" sz="3200" dirty="0" smtClean="0">
                <a:latin typeface="SolaimanLipi" pitchFamily="65" charset="0"/>
                <a:cs typeface="SolaimanLipi" pitchFamily="65" charset="0"/>
              </a:rPr>
              <a:t>উদ্বায়ী মেমোরি</a:t>
            </a:r>
            <a:r>
              <a:rPr lang="en-US" sz="3200" dirty="0" smtClean="0">
                <a:latin typeface="SolaimanLipi" pitchFamily="65" charset="0"/>
                <a:cs typeface="SolaimanLipi" pitchFamily="65" charset="0"/>
              </a:rPr>
              <a:t> (Volatile Memory) </a:t>
            </a:r>
            <a:endParaRPr lang="en-US" sz="32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601" name="Text Box 17"/>
          <p:cNvSpPr txBox="1">
            <a:spLocks noChangeArrowheads="1"/>
          </p:cNvSpPr>
          <p:nvPr/>
        </p:nvSpPr>
        <p:spPr bwMode="auto">
          <a:xfrm>
            <a:off x="1218382" y="3678015"/>
            <a:ext cx="7239818" cy="584755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bn-BD" sz="3200" dirty="0" smtClean="0">
                <a:latin typeface="SolaimanLipi" pitchFamily="65" charset="0"/>
                <a:cs typeface="SolaimanLipi" pitchFamily="65" charset="0"/>
              </a:rPr>
              <a:t>অনুদ্বায়ী মেমোরি </a:t>
            </a:r>
            <a:r>
              <a:rPr lang="en-US" sz="3200" dirty="0" smtClean="0">
                <a:latin typeface="SolaimanLipi" pitchFamily="65" charset="0"/>
                <a:cs typeface="SolaimanLipi" pitchFamily="65" charset="0"/>
              </a:rPr>
              <a:t>(Non-Volatile Memory)</a:t>
            </a:r>
            <a:endParaRPr lang="en-US" sz="32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602" name="AutoShape 18"/>
          <p:cNvSpPr>
            <a:spLocks noChangeArrowheads="1"/>
          </p:cNvSpPr>
          <p:nvPr/>
        </p:nvSpPr>
        <p:spPr bwMode="auto">
          <a:xfrm>
            <a:off x="413884" y="4420055"/>
            <a:ext cx="652916" cy="698500"/>
          </a:xfrm>
          <a:custGeom>
            <a:avLst/>
            <a:gdLst>
              <a:gd name="T0" fmla="*/ 582216 w 21600"/>
              <a:gd name="T1" fmla="*/ 0 h 21600"/>
              <a:gd name="T2" fmla="*/ 0 w 21600"/>
              <a:gd name="T3" fmla="*/ 349250 h 21600"/>
              <a:gd name="T4" fmla="*/ 582216 w 21600"/>
              <a:gd name="T5" fmla="*/ 698500 h 21600"/>
              <a:gd name="T6" fmla="*/ 776288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603" name="Text Box 19"/>
          <p:cNvSpPr txBox="1">
            <a:spLocks noChangeArrowheads="1"/>
          </p:cNvSpPr>
          <p:nvPr/>
        </p:nvSpPr>
        <p:spPr bwMode="auto">
          <a:xfrm>
            <a:off x="1218382" y="4451805"/>
            <a:ext cx="7239818" cy="584755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>
              <a:spcBef>
                <a:spcPct val="50000"/>
              </a:spcBef>
            </a:pPr>
            <a:r>
              <a:rPr lang="bn-BD" sz="3200" spc="-300" dirty="0" smtClean="0">
                <a:latin typeface="SolaimanLipi" pitchFamily="65" charset="0"/>
                <a:cs typeface="SolaimanLipi" pitchFamily="65" charset="0"/>
              </a:rPr>
              <a:t>ধ্বংসাত্বক মেমোরি </a:t>
            </a:r>
            <a:r>
              <a:rPr lang="en-US" sz="3200" spc="-300" dirty="0" smtClean="0">
                <a:latin typeface="SolaimanLipi" pitchFamily="65" charset="0"/>
                <a:cs typeface="SolaimanLipi" pitchFamily="65" charset="0"/>
              </a:rPr>
              <a:t>(</a:t>
            </a:r>
            <a:r>
              <a:rPr lang="en-US" sz="3200" dirty="0" smtClean="0">
                <a:latin typeface="SolaimanLipi" pitchFamily="65" charset="0"/>
                <a:cs typeface="SolaimanLipi" pitchFamily="65" charset="0"/>
              </a:rPr>
              <a:t>Destructive</a:t>
            </a:r>
            <a:r>
              <a:rPr lang="en-US" sz="3200" spc="-300" dirty="0" smtClean="0">
                <a:latin typeface="SolaimanLipi" pitchFamily="65" charset="0"/>
                <a:cs typeface="SolaimanLipi" pitchFamily="65" charset="0"/>
              </a:rPr>
              <a:t> Memory)</a:t>
            </a:r>
            <a:endParaRPr lang="en-US" sz="3200" spc="-3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606" name="AutoShape 22"/>
          <p:cNvSpPr>
            <a:spLocks noChangeArrowheads="1"/>
          </p:cNvSpPr>
          <p:nvPr/>
        </p:nvSpPr>
        <p:spPr bwMode="auto">
          <a:xfrm>
            <a:off x="413885" y="5245100"/>
            <a:ext cx="652915" cy="698500"/>
          </a:xfrm>
          <a:custGeom>
            <a:avLst/>
            <a:gdLst>
              <a:gd name="T0" fmla="*/ 582215 w 21600"/>
              <a:gd name="T1" fmla="*/ 0 h 21600"/>
              <a:gd name="T2" fmla="*/ 0 w 21600"/>
              <a:gd name="T3" fmla="*/ 349250 h 21600"/>
              <a:gd name="T4" fmla="*/ 582215 w 21600"/>
              <a:gd name="T5" fmla="*/ 698500 h 21600"/>
              <a:gd name="T6" fmla="*/ 776287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608" name="Text Box 24"/>
          <p:cNvSpPr txBox="1">
            <a:spLocks noChangeArrowheads="1"/>
          </p:cNvSpPr>
          <p:nvPr/>
        </p:nvSpPr>
        <p:spPr bwMode="auto">
          <a:xfrm>
            <a:off x="1218382" y="5275262"/>
            <a:ext cx="7239818" cy="584755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bn-BD" sz="3200" dirty="0" smtClean="0">
                <a:latin typeface="SolaimanLipi" pitchFamily="65" charset="0"/>
                <a:cs typeface="SolaimanLipi" pitchFamily="65" charset="0"/>
              </a:rPr>
              <a:t>অধ্বংসাত্বক মেমোরি</a:t>
            </a:r>
            <a:r>
              <a:rPr lang="en-US" sz="3200" dirty="0" smtClean="0">
                <a:latin typeface="SolaimanLipi" pitchFamily="65" charset="0"/>
                <a:cs typeface="SolaimanLipi" pitchFamily="65" charset="0"/>
              </a:rPr>
              <a:t>(Non-Destructive Memory)</a:t>
            </a:r>
            <a:endParaRPr lang="en-US" sz="32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1035050" y="398462"/>
            <a:ext cx="7575550" cy="5921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bn-BD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ভৌতিক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বৈশিষ্ট্য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bn-BD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অনুযায়ী মেমোরির শ্রেণিবিভাগ :</a:t>
            </a:r>
            <a:endParaRPr lang="en-US" sz="4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4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4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6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500"/>
                                        <p:tgtEl>
                                          <p:spTgt spid="6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500"/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7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500"/>
                                        <p:tgtEl>
                                          <p:spTgt spid="67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500"/>
                                        <p:tgtEl>
                                          <p:spTgt spid="67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500"/>
                                        <p:tgtEl>
                                          <p:spTgt spid="67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500"/>
                                        <p:tgtEl>
                                          <p:spTgt spid="6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 animBg="1"/>
      <p:bldP spid="67592" grpId="0" animBg="1"/>
      <p:bldP spid="67593" grpId="0" animBg="1"/>
      <p:bldP spid="67594" grpId="0" animBg="1"/>
      <p:bldP spid="67598" grpId="0" animBg="1"/>
      <p:bldP spid="67599" grpId="0" animBg="1"/>
      <p:bldP spid="67600" grpId="0" animBg="1"/>
      <p:bldP spid="67601" grpId="0" animBg="1"/>
      <p:bldP spid="67602" grpId="0" animBg="1"/>
      <p:bldP spid="67603" grpId="0" animBg="1"/>
      <p:bldP spid="67606" grpId="0" animBg="1"/>
      <p:bldP spid="67608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rticle-new_ehow_images_a06_92_co_role-information-technology-teacher-education-800x8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04800"/>
            <a:ext cx="6119333" cy="46395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81200" y="457200"/>
            <a:ext cx="3352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u="sng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একক কাজ</a:t>
            </a:r>
            <a:endParaRPr lang="en-US" sz="5400" b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2400" y="4724400"/>
            <a:ext cx="8991600" cy="990600"/>
          </a:xfrm>
          <a:prstGeom prst="rect">
            <a:avLst/>
          </a:prstGeom>
        </p:spPr>
        <p:txBody>
          <a:bodyPr/>
          <a:lstStyle/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anose="05020102010507070707" pitchFamily="18" charset="2"/>
              <a:buChar char=""/>
              <a:defRPr/>
            </a:pP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প্রাইমারি   ও  সেকেন্ডারি মেমোরি এর মধ্যে পার্থক্য গুলো তালিকা ভুক্ত কর।</a:t>
            </a:r>
            <a:endParaRPr lang="en-US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248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oup_Study_by_gtwot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9" y="1143000"/>
            <a:ext cx="6887788" cy="4326213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4114800"/>
            <a:ext cx="8458200" cy="838200"/>
          </a:xfrm>
          <a:prstGeom prst="rect">
            <a:avLst/>
          </a:prstGeom>
        </p:spPr>
        <p:txBody>
          <a:bodyPr/>
          <a:lstStyle/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bn-BD" sz="36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কম্পিউটারের বিভিন্ন প্রকার মেমরি বর্ণনা কর ।</a:t>
            </a:r>
            <a:endParaRPr lang="en-US" sz="36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marR="0" lvl="0" indent="-5715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571500" marR="0" lvl="0" indent="-5715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571500" marR="0" lvl="0" indent="-5715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571500" marR="0" lvl="0" indent="-5715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571500" marR="0" lvl="0" indent="-5715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571500" marR="0" lvl="0" indent="-5715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571500" marR="0" lvl="0" indent="-5715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571500" marR="0" lvl="0" indent="-5715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3267670"/>
            <a:ext cx="3352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“ক” দল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05200" y="304800"/>
            <a:ext cx="3352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u="sng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দলীয় কাজ</a:t>
            </a:r>
            <a:endParaRPr lang="en-US" sz="5400" b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5638800"/>
            <a:ext cx="8458200" cy="1143000"/>
          </a:xfrm>
          <a:prstGeom prst="rect">
            <a:avLst/>
          </a:prstGeom>
        </p:spPr>
        <p:txBody>
          <a:bodyPr/>
          <a:lstStyle/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কম্পিউটারের প্রধান মেমরি বর্ণনা কর ।</a:t>
            </a:r>
            <a:endParaRPr lang="en-US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4724400"/>
            <a:ext cx="3352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“</a:t>
            </a:r>
            <a:r>
              <a:rPr lang="en-US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খ</a:t>
            </a:r>
            <a:r>
              <a:rPr lang="bn-BD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” দল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760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4038600"/>
            <a:ext cx="90678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71500" indent="-571500" algn="just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Wingdings"/>
              <a:buChar char="þ"/>
              <a:defRPr/>
            </a:pP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কম্পিউটার মেমরি কী তা জানতে পারলাম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571500" lvl="0" indent="-571500" algn="just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Wingdings"/>
              <a:buChar char="þ"/>
              <a:defRPr/>
            </a:pP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কম্পিউটার মেমরির প্রকারভেদ জানতে পারলাম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kumimoji="0" lang="bn-BD" sz="3600" b="1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itchFamily="65" charset="0"/>
                <a:cs typeface="SolaimanLipi" pitchFamily="65" charset="0"/>
              </a:rPr>
              <a:t>।</a:t>
            </a:r>
            <a:endParaRPr lang="en-US" sz="36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571500" lvl="0" indent="-571500" algn="just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Wingdings"/>
              <a:buChar char="þ"/>
              <a:defRPr/>
            </a:pP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প্রাইমারি  ও সেকেন্ডারি মেমোরি এর মধ্যে পার্থক্য  জানতে পারলাম।</a:t>
            </a:r>
            <a:endParaRPr lang="en-US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67200" y="228600"/>
            <a:ext cx="3124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9900"/>
            </a:outerShdw>
          </a:effectLst>
        </p:spPr>
        <p:txBody>
          <a:bodyPr lIns="64310" tIns="32155" rIns="64310" bIns="32155"/>
          <a:lstStyle/>
          <a:p>
            <a:pPr defTabSz="642938">
              <a:defRPr/>
            </a:pPr>
            <a:r>
              <a:rPr lang="bn-BD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পাঠ মূল্যায়ন</a:t>
            </a:r>
            <a:endParaRPr lang="en-US" sz="4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2438400"/>
            <a:ext cx="4648200" cy="597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</a:pPr>
            <a:r>
              <a:rPr lang="bn-BD" sz="4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sym typeface="Wingdings" pitchFamily="2" charset="2"/>
              </a:rPr>
              <a:t></a:t>
            </a:r>
            <a:r>
              <a:rPr lang="bn-BD" sz="4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আমরা কি কি শিখলাম</a:t>
            </a:r>
          </a:p>
        </p:txBody>
      </p:sp>
      <p:pic>
        <p:nvPicPr>
          <p:cNvPr id="8" name="Picture 7" descr="stock-photo-10163949-group-stud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064452"/>
            <a:ext cx="3629464" cy="3162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06774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me-ic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476" y="990600"/>
            <a:ext cx="6053648" cy="5425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24200" y="0"/>
            <a:ext cx="30903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u="sng" dirty="0">
                <a:ln w="11430"/>
                <a:solidFill>
                  <a:srgbClr val="00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বাড়ির কাজ</a:t>
            </a:r>
            <a:endParaRPr lang="en-US" sz="5400" b="1" u="sng" dirty="0">
              <a:ln w="11430"/>
              <a:solidFill>
                <a:srgbClr val="00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716959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400" b="1" dirty="0" smtClean="0">
                <a:solidFill>
                  <a:srgbClr val="00B05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কম্পিউটারের মেমরি সমূহ বর্ণনা কর।</a:t>
            </a:r>
            <a:r>
              <a:rPr lang="en-US" sz="4400" b="1" dirty="0" smtClean="0">
                <a:solidFill>
                  <a:srgbClr val="00B05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। </a:t>
            </a:r>
            <a:endParaRPr lang="bn-BD" sz="4400" b="1" dirty="0">
              <a:solidFill>
                <a:srgbClr val="00B05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564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peace_dove_olive_branch_hg_wht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64371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500034" y="4000504"/>
            <a:ext cx="8229600" cy="1143000"/>
          </a:xfrm>
        </p:spPr>
        <p:txBody>
          <a:bodyPr/>
          <a:lstStyle/>
          <a:p>
            <a:pPr algn="ctr"/>
            <a:r>
              <a:rPr lang="en-US" sz="6600" dirty="0" smtClean="0">
                <a:solidFill>
                  <a:srgbClr val="00B050"/>
                </a:solidFill>
                <a:latin typeface="Book Antiqua" pitchFamily="18" charset="0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804" y="-500090"/>
            <a:ext cx="8229600" cy="4500594"/>
          </a:xfrm>
        </p:spPr>
        <p:txBody>
          <a:bodyPr>
            <a:normAutofit/>
          </a:bodyPr>
          <a:lstStyle/>
          <a:p>
            <a:pPr algn="ctr"/>
            <a:r>
              <a:rPr lang="bn-BD" sz="5400" dirty="0" smtClean="0">
                <a:solidFill>
                  <a:srgbClr val="00B050"/>
                </a:solidFill>
              </a:rPr>
              <a:t>Switch your Mobile </a:t>
            </a:r>
            <a:br>
              <a:rPr lang="bn-BD" sz="5400" dirty="0" smtClean="0">
                <a:solidFill>
                  <a:srgbClr val="00B050"/>
                </a:solidFill>
              </a:rPr>
            </a:br>
            <a:r>
              <a:rPr lang="bn-BD" sz="5400" dirty="0" smtClean="0">
                <a:solidFill>
                  <a:srgbClr val="00B050"/>
                </a:solidFill>
              </a:rPr>
              <a:t>Phone On</a:t>
            </a:r>
            <a:endParaRPr lang="en-US" sz="5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718550" cy="6019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u="sng" dirty="0" smtClean="0">
                <a:latin typeface="RuposhreeMJ" pitchFamily="2" charset="0"/>
              </a:rPr>
              <a:t> Z…</a:t>
            </a:r>
            <a:r>
              <a:rPr lang="en-US" sz="3600" b="1" u="sng" dirty="0" err="1" smtClean="0">
                <a:latin typeface="RuposhreeMJ" pitchFamily="2" charset="0"/>
              </a:rPr>
              <a:t>Zxq</a:t>
            </a:r>
            <a:r>
              <a:rPr lang="en-US" sz="3600" b="1" u="sng" dirty="0" smtClean="0">
                <a:latin typeface="RuposhreeMJ" pitchFamily="2" charset="0"/>
              </a:rPr>
              <a:t> </a:t>
            </a:r>
            <a:r>
              <a:rPr lang="en-US" sz="3600" b="1" u="sng" dirty="0" err="1" smtClean="0">
                <a:latin typeface="RuposhreeMJ" pitchFamily="2" charset="0"/>
              </a:rPr>
              <a:t>Aa¨vq</a:t>
            </a:r>
            <a:r>
              <a:rPr lang="en-US" sz="3600" b="1" u="sng" dirty="0" smtClean="0">
                <a:latin typeface="RuposhreeMJ" pitchFamily="2" charset="0"/>
              </a:rPr>
              <a:t> t </a:t>
            </a:r>
            <a:r>
              <a:rPr lang="en-US" sz="3600" b="1" u="sng" dirty="0" err="1" smtClean="0">
                <a:latin typeface="RuposhreeMJ" pitchFamily="2" charset="0"/>
              </a:rPr>
              <a:t>Kw¤úDUvi</a:t>
            </a:r>
            <a:r>
              <a:rPr lang="en-US" sz="3600" b="1" u="sng" dirty="0" smtClean="0">
                <a:latin typeface="RuposhreeMJ" pitchFamily="2" charset="0"/>
              </a:rPr>
              <a:t> †</a:t>
            </a:r>
            <a:r>
              <a:rPr lang="en-US" sz="3600" b="1" u="sng" dirty="0" err="1" smtClean="0">
                <a:latin typeface="RuposhreeMJ" pitchFamily="2" charset="0"/>
              </a:rPr>
              <a:t>ggwi</a:t>
            </a:r>
            <a:endParaRPr lang="en-US" sz="3600" dirty="0" smtClean="0">
              <a:latin typeface="RuposhreeMJ" pitchFamily="2" charset="0"/>
            </a:endParaRPr>
          </a:p>
          <a:p>
            <a:pPr algn="ctr">
              <a:buNone/>
            </a:pPr>
            <a:r>
              <a:rPr lang="en-US" sz="2400" dirty="0" err="1" smtClean="0">
                <a:latin typeface="RuposhreeMJ" pitchFamily="2" charset="0"/>
              </a:rPr>
              <a:t>AwZ</a:t>
            </a:r>
            <a:r>
              <a:rPr lang="en-US" sz="2400" dirty="0" smtClean="0">
                <a:latin typeface="RuposhreeMJ" pitchFamily="2" charset="0"/>
              </a:rPr>
              <a:t> </a:t>
            </a:r>
            <a:r>
              <a:rPr lang="en-US" sz="2400" dirty="0" err="1" smtClean="0">
                <a:latin typeface="RuposhreeMJ" pitchFamily="2" charset="0"/>
              </a:rPr>
              <a:t>msw¶ß</a:t>
            </a:r>
            <a:r>
              <a:rPr lang="en-US" sz="2400" dirty="0" smtClean="0">
                <a:latin typeface="RuposhreeMJ" pitchFamily="2" charset="0"/>
              </a:rPr>
              <a:t> </a:t>
            </a:r>
            <a:r>
              <a:rPr lang="en-US" sz="2400" dirty="0" err="1" smtClean="0">
                <a:latin typeface="RuposhreeMJ" pitchFamily="2" charset="0"/>
              </a:rPr>
              <a:t>cÖ‡kœvËi</a:t>
            </a:r>
            <a:r>
              <a:rPr lang="en-US" sz="2400" dirty="0" smtClean="0">
                <a:latin typeface="RuposhreeMJ" pitchFamily="2" charset="0"/>
              </a:rPr>
              <a:t> t</a:t>
            </a:r>
          </a:p>
          <a:p>
            <a:pPr>
              <a:buNone/>
            </a:pPr>
            <a:r>
              <a:rPr lang="en-US" sz="2000" dirty="0" smtClean="0">
                <a:latin typeface="RuposhreeMJ" pitchFamily="2" charset="0"/>
              </a:rPr>
              <a:t>1| </a:t>
            </a:r>
            <a:r>
              <a:rPr lang="en-US" sz="2000" dirty="0" err="1" smtClean="0">
                <a:latin typeface="RuposhreeMJ" pitchFamily="2" charset="0"/>
              </a:rPr>
              <a:t>Kw¤úDUvi</a:t>
            </a:r>
            <a:r>
              <a:rPr lang="en-US" sz="2000" dirty="0" smtClean="0">
                <a:latin typeface="RuposhreeMJ" pitchFamily="2" charset="0"/>
              </a:rPr>
              <a:t> †</a:t>
            </a:r>
            <a:r>
              <a:rPr lang="en-US" sz="2000" dirty="0" err="1" smtClean="0">
                <a:latin typeface="RuposhreeMJ" pitchFamily="2" charset="0"/>
              </a:rPr>
              <a:t>ggwi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Kx</a:t>
            </a:r>
            <a:r>
              <a:rPr lang="en-US" sz="2000" dirty="0" smtClean="0">
                <a:latin typeface="RuposhreeMJ" pitchFamily="2" charset="0"/>
              </a:rPr>
              <a:t> ? [2009]</a:t>
            </a:r>
          </a:p>
          <a:p>
            <a:pPr>
              <a:buNone/>
            </a:pPr>
            <a:r>
              <a:rPr lang="en-US" sz="2000" dirty="0" smtClean="0">
                <a:latin typeface="RuposhreeMJ" pitchFamily="2" charset="0"/>
              </a:rPr>
              <a:t>2|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RAM, ROM, EPROM, BIOS, CPU-</a:t>
            </a:r>
            <a:r>
              <a:rPr lang="en-US" sz="2000" dirty="0" err="1" smtClean="0">
                <a:latin typeface="RuposhreeMJ" pitchFamily="2" charset="0"/>
                <a:cs typeface="Times New Roman" pitchFamily="18" charset="0"/>
              </a:rPr>
              <a:t>Gi</a:t>
            </a:r>
            <a:r>
              <a:rPr lang="en-US" sz="2000" dirty="0" smtClean="0">
                <a:latin typeface="RuposhreeMJ" pitchFamily="2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c~Y©bvg</a:t>
            </a:r>
            <a:r>
              <a:rPr lang="en-US" sz="2000" dirty="0" smtClean="0">
                <a:latin typeface="RuposhreeMJ" pitchFamily="2" charset="0"/>
              </a:rPr>
              <a:t>  </a:t>
            </a:r>
            <a:r>
              <a:rPr lang="en-US" sz="2000" dirty="0" err="1" smtClean="0">
                <a:latin typeface="RuposhreeMJ" pitchFamily="2" charset="0"/>
              </a:rPr>
              <a:t>wjL</a:t>
            </a:r>
            <a:r>
              <a:rPr lang="en-US" sz="2000" dirty="0" smtClean="0">
                <a:latin typeface="RuposhreeMJ" pitchFamily="2" charset="0"/>
              </a:rPr>
              <a:t> ? [2009, 2010, 2012]</a:t>
            </a:r>
          </a:p>
          <a:p>
            <a:pPr>
              <a:buNone/>
            </a:pPr>
            <a:r>
              <a:rPr lang="en-US" sz="2000" dirty="0" smtClean="0">
                <a:latin typeface="RuposhreeMJ" pitchFamily="2" charset="0"/>
              </a:rPr>
              <a:t>3| </a:t>
            </a:r>
            <a:r>
              <a:rPr lang="en-US" sz="2000" dirty="0" err="1" smtClean="0">
                <a:latin typeface="RuposhreeMJ" pitchFamily="2" charset="0"/>
              </a:rPr>
              <a:t>Kw¤úDUvi</a:t>
            </a:r>
            <a:r>
              <a:rPr lang="en-US" sz="2000" dirty="0" smtClean="0">
                <a:latin typeface="RuposhreeMJ" pitchFamily="2" charset="0"/>
              </a:rPr>
              <a:t> †</a:t>
            </a:r>
            <a:r>
              <a:rPr lang="en-US" sz="2000" dirty="0" err="1" smtClean="0">
                <a:latin typeface="RuposhreeMJ" pitchFamily="2" charset="0"/>
              </a:rPr>
              <a:t>ggwi</a:t>
            </a:r>
            <a:r>
              <a:rPr lang="en-US" sz="2000" dirty="0" smtClean="0">
                <a:latin typeface="RuposhreeMJ" pitchFamily="2" charset="0"/>
              </a:rPr>
              <a:t> KZ </a:t>
            </a:r>
            <a:r>
              <a:rPr lang="en-US" sz="2000" dirty="0" err="1" smtClean="0">
                <a:latin typeface="RuposhreeMJ" pitchFamily="2" charset="0"/>
              </a:rPr>
              <a:t>cÖKvi</a:t>
            </a:r>
            <a:r>
              <a:rPr lang="en-US" sz="2000" dirty="0" smtClean="0">
                <a:latin typeface="RuposhreeMJ" pitchFamily="2" charset="0"/>
              </a:rPr>
              <a:t> ? [2010]</a:t>
            </a:r>
          </a:p>
          <a:p>
            <a:pPr>
              <a:buNone/>
            </a:pPr>
            <a:r>
              <a:rPr lang="en-US" sz="2000" dirty="0" smtClean="0">
                <a:latin typeface="RuposhreeMJ" pitchFamily="2" charset="0"/>
              </a:rPr>
              <a:t>4| </a:t>
            </a:r>
            <a:r>
              <a:rPr lang="en-US" sz="2000" dirty="0" err="1" smtClean="0">
                <a:latin typeface="RuposhreeMJ" pitchFamily="2" charset="0"/>
              </a:rPr>
              <a:t>weU</a:t>
            </a:r>
            <a:r>
              <a:rPr lang="en-US" sz="2000" dirty="0" smtClean="0">
                <a:latin typeface="RuposhreeMJ" pitchFamily="2" charset="0"/>
              </a:rPr>
              <a:t> I </a:t>
            </a:r>
            <a:r>
              <a:rPr lang="en-US" sz="2000" dirty="0" err="1" smtClean="0">
                <a:latin typeface="RuposhreeMJ" pitchFamily="2" charset="0"/>
              </a:rPr>
              <a:t>evBU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Kx</a:t>
            </a:r>
            <a:r>
              <a:rPr lang="en-US" sz="2000" dirty="0" smtClean="0">
                <a:latin typeface="RuposhreeMJ" pitchFamily="2" charset="0"/>
              </a:rPr>
              <a:t> ? [2010, 2011, 2012]</a:t>
            </a:r>
          </a:p>
          <a:p>
            <a:pPr>
              <a:buNone/>
            </a:pPr>
            <a:r>
              <a:rPr lang="en-US" sz="2000" dirty="0" smtClean="0">
                <a:latin typeface="RuposhreeMJ" pitchFamily="2" charset="0"/>
              </a:rPr>
              <a:t>5| ÷¨</a:t>
            </a:r>
            <a:r>
              <a:rPr lang="en-US" sz="2000" dirty="0" err="1" smtClean="0">
                <a:latin typeface="RuposhreeMJ" pitchFamily="2" charset="0"/>
              </a:rPr>
              <a:t>vwUK</a:t>
            </a:r>
            <a:r>
              <a:rPr lang="en-US" sz="2000" dirty="0" smtClean="0">
                <a:latin typeface="RuposhreeMJ" pitchFamily="2" charset="0"/>
              </a:rPr>
              <a:t> †</a:t>
            </a:r>
            <a:r>
              <a:rPr lang="en-US" sz="2000" dirty="0" err="1" smtClean="0">
                <a:latin typeface="RuposhreeMJ" pitchFamily="2" charset="0"/>
              </a:rPr>
              <a:t>g‡gvwi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Kx</a:t>
            </a:r>
            <a:r>
              <a:rPr lang="en-US" sz="2000" dirty="0" smtClean="0">
                <a:latin typeface="RuposhreeMJ" pitchFamily="2" charset="0"/>
              </a:rPr>
              <a:t> ? [2011]</a:t>
            </a:r>
          </a:p>
          <a:p>
            <a:pPr>
              <a:buNone/>
            </a:pPr>
            <a:r>
              <a:rPr lang="en-US" sz="2000" dirty="0" smtClean="0">
                <a:latin typeface="RuposhreeMJ" pitchFamily="2" charset="0"/>
              </a:rPr>
              <a:t>6| </a:t>
            </a:r>
            <a:r>
              <a:rPr lang="en-US" sz="2000" dirty="0" err="1" smtClean="0">
                <a:latin typeface="RuposhreeMJ" pitchFamily="2" charset="0"/>
              </a:rPr>
              <a:t>aesmvZœK</a:t>
            </a:r>
            <a:r>
              <a:rPr lang="en-US" sz="2000" dirty="0" smtClean="0">
                <a:latin typeface="RuposhreeMJ" pitchFamily="2" charset="0"/>
              </a:rPr>
              <a:t> †</a:t>
            </a:r>
            <a:r>
              <a:rPr lang="en-US" sz="2000" dirty="0" err="1" smtClean="0">
                <a:latin typeface="RuposhreeMJ" pitchFamily="2" charset="0"/>
              </a:rPr>
              <a:t>ggwi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Kx</a:t>
            </a:r>
            <a:r>
              <a:rPr lang="en-US" sz="2000" dirty="0" smtClean="0">
                <a:latin typeface="RuposhreeMJ" pitchFamily="2" charset="0"/>
              </a:rPr>
              <a:t> ? [2012]</a:t>
            </a:r>
          </a:p>
          <a:p>
            <a:pPr algn="ctr">
              <a:buNone/>
            </a:pPr>
            <a:r>
              <a:rPr lang="en-US" sz="2400" dirty="0" err="1" smtClean="0">
                <a:latin typeface="RuposhreeMJ" pitchFamily="2" charset="0"/>
              </a:rPr>
              <a:t>msw¶ß</a:t>
            </a:r>
            <a:r>
              <a:rPr lang="en-US" sz="2400" dirty="0" smtClean="0">
                <a:latin typeface="RuposhreeMJ" pitchFamily="2" charset="0"/>
              </a:rPr>
              <a:t> </a:t>
            </a:r>
            <a:r>
              <a:rPr lang="en-US" sz="2400" dirty="0" err="1" smtClean="0">
                <a:latin typeface="RuposhreeMJ" pitchFamily="2" charset="0"/>
              </a:rPr>
              <a:t>cÖ‡kœvËi</a:t>
            </a:r>
            <a:r>
              <a:rPr lang="en-US" sz="2400" dirty="0" smtClean="0">
                <a:latin typeface="RuposhreeMJ" pitchFamily="2" charset="0"/>
              </a:rPr>
              <a:t> t</a:t>
            </a:r>
          </a:p>
          <a:p>
            <a:pPr>
              <a:buNone/>
            </a:pPr>
            <a:r>
              <a:rPr lang="en-US" sz="2000" dirty="0" smtClean="0">
                <a:latin typeface="RuposhreeMJ" pitchFamily="2" charset="0"/>
              </a:rPr>
              <a:t>1| </a:t>
            </a:r>
            <a:r>
              <a:rPr lang="en-US" sz="2000" dirty="0" err="1" smtClean="0">
                <a:latin typeface="RuposhreeMJ" pitchFamily="2" charset="0"/>
              </a:rPr>
              <a:t>i¨vg</a:t>
            </a:r>
            <a:r>
              <a:rPr lang="en-US" sz="2000" dirty="0" smtClean="0">
                <a:latin typeface="RuposhreeMJ" pitchFamily="2" charset="0"/>
              </a:rPr>
              <a:t> I </a:t>
            </a:r>
            <a:r>
              <a:rPr lang="en-US" sz="2000" dirty="0" err="1" smtClean="0">
                <a:latin typeface="RuposhreeMJ" pitchFamily="2" charset="0"/>
              </a:rPr>
              <a:t>ig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Gi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g‡a</a:t>
            </a:r>
            <a:r>
              <a:rPr lang="en-US" sz="2000" dirty="0" smtClean="0">
                <a:latin typeface="RuposhreeMJ" pitchFamily="2" charset="0"/>
              </a:rPr>
              <a:t>¨ </a:t>
            </a:r>
            <a:r>
              <a:rPr lang="en-US" sz="2000" dirty="0" err="1" smtClean="0">
                <a:latin typeface="RuposhreeMJ" pitchFamily="2" charset="0"/>
              </a:rPr>
              <a:t>cv_©K</a:t>
            </a:r>
            <a:r>
              <a:rPr lang="en-US" sz="2000" dirty="0" smtClean="0">
                <a:latin typeface="RuposhreeMJ" pitchFamily="2" charset="0"/>
              </a:rPr>
              <a:t>¨ ¸‡</a:t>
            </a:r>
            <a:r>
              <a:rPr lang="en-US" sz="2000" dirty="0" err="1" smtClean="0">
                <a:latin typeface="RuposhreeMJ" pitchFamily="2" charset="0"/>
              </a:rPr>
              <a:t>jv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Kx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Kx</a:t>
            </a:r>
            <a:r>
              <a:rPr lang="en-US" sz="2000" dirty="0" smtClean="0">
                <a:latin typeface="RuposhreeMJ" pitchFamily="2" charset="0"/>
              </a:rPr>
              <a:t> ? [2010, 2011, 2012]</a:t>
            </a:r>
          </a:p>
          <a:p>
            <a:pPr>
              <a:buNone/>
            </a:pPr>
            <a:r>
              <a:rPr lang="en-US" sz="2000" dirty="0" smtClean="0">
                <a:latin typeface="RuposhreeMJ" pitchFamily="2" charset="0"/>
              </a:rPr>
              <a:t>2| </a:t>
            </a:r>
            <a:r>
              <a:rPr lang="en-US" sz="2000" dirty="0" err="1" smtClean="0">
                <a:latin typeface="RuposhreeMJ" pitchFamily="2" charset="0"/>
              </a:rPr>
              <a:t>cÖvBgvwi</a:t>
            </a:r>
            <a:r>
              <a:rPr lang="en-US" sz="2000" dirty="0" smtClean="0">
                <a:latin typeface="RuposhreeMJ" pitchFamily="2" charset="0"/>
              </a:rPr>
              <a:t> †</a:t>
            </a:r>
            <a:r>
              <a:rPr lang="en-US" sz="2000" dirty="0" err="1" smtClean="0">
                <a:latin typeface="RuposhreeMJ" pitchFamily="2" charset="0"/>
              </a:rPr>
              <a:t>g‡gvwi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ej‡Z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Kx</a:t>
            </a:r>
            <a:r>
              <a:rPr lang="en-US" sz="2000" dirty="0" smtClean="0">
                <a:latin typeface="RuposhreeMJ" pitchFamily="2" charset="0"/>
              </a:rPr>
              <a:t> †</a:t>
            </a:r>
            <a:r>
              <a:rPr lang="en-US" sz="2000" dirty="0" err="1" smtClean="0">
                <a:latin typeface="RuposhreeMJ" pitchFamily="2" charset="0"/>
              </a:rPr>
              <a:t>evSvq</a:t>
            </a:r>
            <a:r>
              <a:rPr lang="en-US" sz="2000" dirty="0" smtClean="0">
                <a:latin typeface="RuposhreeMJ" pitchFamily="2" charset="0"/>
              </a:rPr>
              <a:t> ? [2011]</a:t>
            </a:r>
          </a:p>
          <a:p>
            <a:pPr algn="ctr">
              <a:buNone/>
            </a:pPr>
            <a:endParaRPr lang="en-US" sz="2400" dirty="0" smtClean="0">
              <a:latin typeface="RuposhreeMJ" pitchFamily="2" charset="0"/>
            </a:endParaRPr>
          </a:p>
          <a:p>
            <a:pPr algn="ctr">
              <a:buNone/>
            </a:pPr>
            <a:r>
              <a:rPr lang="en-US" sz="2400" dirty="0" err="1" smtClean="0">
                <a:latin typeface="RuposhreeMJ" pitchFamily="2" charset="0"/>
              </a:rPr>
              <a:t>iPbvg~jK</a:t>
            </a:r>
            <a:r>
              <a:rPr lang="en-US" sz="2400" dirty="0" smtClean="0">
                <a:latin typeface="RuposhreeMJ" pitchFamily="2" charset="0"/>
              </a:rPr>
              <a:t> </a:t>
            </a:r>
            <a:r>
              <a:rPr lang="en-US" sz="2400" dirty="0" err="1" smtClean="0">
                <a:latin typeface="RuposhreeMJ" pitchFamily="2" charset="0"/>
              </a:rPr>
              <a:t>cÖ‡kœvËi</a:t>
            </a:r>
            <a:r>
              <a:rPr lang="en-US" sz="2400" dirty="0" smtClean="0">
                <a:latin typeface="RuposhreeMJ" pitchFamily="2" charset="0"/>
              </a:rPr>
              <a:t> t</a:t>
            </a:r>
          </a:p>
          <a:p>
            <a:pPr>
              <a:buNone/>
            </a:pPr>
            <a:r>
              <a:rPr lang="en-US" sz="2000" dirty="0" smtClean="0">
                <a:latin typeface="RuposhreeMJ" pitchFamily="2" charset="0"/>
              </a:rPr>
              <a:t>1| </a:t>
            </a:r>
            <a:r>
              <a:rPr lang="en-US" sz="2000" dirty="0" err="1" smtClean="0">
                <a:latin typeface="RuposhreeMJ" pitchFamily="2" charset="0"/>
              </a:rPr>
              <a:t>Kw¤úDUv‡ii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cÖavb</a:t>
            </a:r>
            <a:r>
              <a:rPr lang="en-US" sz="2000" dirty="0" smtClean="0">
                <a:latin typeface="RuposhreeMJ" pitchFamily="2" charset="0"/>
              </a:rPr>
              <a:t> †</a:t>
            </a:r>
            <a:r>
              <a:rPr lang="en-US" sz="2000" dirty="0" err="1" smtClean="0">
                <a:latin typeface="RuposhreeMJ" pitchFamily="2" charset="0"/>
              </a:rPr>
              <a:t>ggwii</a:t>
            </a:r>
            <a:r>
              <a:rPr lang="en-US" sz="2000" dirty="0" smtClean="0">
                <a:latin typeface="RuposhreeMJ" pitchFamily="2" charset="0"/>
              </a:rPr>
              <a:t> </a:t>
            </a:r>
            <a:r>
              <a:rPr lang="en-US" sz="2000" dirty="0" err="1" smtClean="0">
                <a:latin typeface="RuposhreeMJ" pitchFamily="2" charset="0"/>
              </a:rPr>
              <a:t>eY©bv</a:t>
            </a:r>
            <a:r>
              <a:rPr lang="en-US" sz="2000" dirty="0" smtClean="0">
                <a:latin typeface="RuposhreeMJ" pitchFamily="2" charset="0"/>
              </a:rPr>
              <a:t> `</a:t>
            </a:r>
            <a:r>
              <a:rPr lang="en-US" sz="2000" dirty="0" err="1" smtClean="0">
                <a:latin typeface="RuposhreeMJ" pitchFamily="2" charset="0"/>
              </a:rPr>
              <a:t>vI</a:t>
            </a:r>
            <a:r>
              <a:rPr lang="en-US" sz="2000" dirty="0" smtClean="0">
                <a:latin typeface="RuposhreeMJ" pitchFamily="2" charset="0"/>
              </a:rPr>
              <a:t>| [2011]</a:t>
            </a:r>
          </a:p>
          <a:p>
            <a:pPr>
              <a:buNone/>
            </a:pPr>
            <a:endParaRPr lang="en-US" sz="2000" dirty="0" smtClean="0">
              <a:latin typeface="RuposhreeMJ" pitchFamily="2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bn-BD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SolaimanLipi" pitchFamily="2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bn-BD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SolaimanLipi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39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4" dur="80"/>
                                        <p:tgtEl>
                                          <p:spTgt spid="399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5" dur="80"/>
                                        <p:tgtEl>
                                          <p:spTgt spid="399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80"/>
                                        <p:tgtEl>
                                          <p:spTgt spid="399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1" dur="80"/>
                                        <p:tgtEl>
                                          <p:spTgt spid="399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2" dur="80"/>
                                        <p:tgtEl>
                                          <p:spTgt spid="399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80"/>
                                        <p:tgtEl>
                                          <p:spTgt spid="399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1385</TotalTime>
  <Words>773</Words>
  <Application>Microsoft Office PowerPoint</Application>
  <PresentationFormat>On-screen Show (4:3)</PresentationFormat>
  <Paragraphs>143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কম্পিউটার মেমোরি কী :</vt:lpstr>
      <vt:lpstr>Slide 10</vt:lpstr>
      <vt:lpstr>প্রাইমারি ও সেকেন্ডারি মেমোরির মধ্যে পার্থক্যঃ</vt:lpstr>
      <vt:lpstr>Slide 12</vt:lpstr>
      <vt:lpstr>ভৌতিক বৈশিষ্ট্য অনুযায়ী মেমোরির শ্রেণিবিভাগ :</vt:lpstr>
      <vt:lpstr>Slide 14</vt:lpstr>
      <vt:lpstr>Slide 15</vt:lpstr>
      <vt:lpstr>Slide 16</vt:lpstr>
      <vt:lpstr>Slide 17</vt:lpstr>
      <vt:lpstr>Thank You</vt:lpstr>
      <vt:lpstr>Switch your Mobile  Phone On</vt:lpstr>
      <vt:lpstr>Slide 20</vt:lpstr>
    </vt:vector>
  </TitlesOfParts>
  <Company>নওয়াবেঁকী মহাবিদ্যালয়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সংখ্যা পদ্ধতির রুপান্তর</dc:title>
  <dc:subject>তথ্য ও যোগাযোগ প্রযুক্তি</dc:subject>
  <dc:creator>মোঃ মঞ্জুর-ই-এলাহী</dc:creator>
  <cp:lastModifiedBy>SHEBACOM</cp:lastModifiedBy>
  <cp:revision>191</cp:revision>
  <dcterms:created xsi:type="dcterms:W3CDTF">2003-05-24T15:16:45Z</dcterms:created>
  <dcterms:modified xsi:type="dcterms:W3CDTF">2013-12-08T11:44:18Z</dcterms:modified>
</cp:coreProperties>
</file>